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66" r:id="rId4"/>
    <p:sldId id="258" r:id="rId5"/>
    <p:sldId id="262" r:id="rId6"/>
    <p:sldId id="263" r:id="rId7"/>
    <p:sldId id="264" r:id="rId8"/>
    <p:sldId id="265" r:id="rId9"/>
    <p:sldId id="267" r:id="rId10"/>
    <p:sldId id="269" r:id="rId11"/>
    <p:sldId id="275" r:id="rId12"/>
    <p:sldId id="274" r:id="rId13"/>
    <p:sldId id="273" r:id="rId14"/>
    <p:sldId id="259" r:id="rId15"/>
  </p:sldIdLst>
  <p:sldSz cx="9144000" cy="5143500" type="screen16x9"/>
  <p:notesSz cx="6858000" cy="9144000"/>
  <p:embeddedFontLst>
    <p:embeddedFont>
      <p:font typeface="IBM Plex Sans" panose="020B0503050203000203" pitchFamily="34" charset="0"/>
      <p:regular r:id="rId17"/>
      <p:bold r:id="rId18"/>
      <p:italic r:id="rId19"/>
      <p:boldItalic r:id="rId20"/>
    </p:embeddedFont>
    <p:embeddedFont>
      <p:font typeface="Montserrat" pitchFamily="2" charset="77"/>
      <p:regular r:id="rId21"/>
      <p:bold r:id="rId22"/>
      <p:italic r:id="rId23"/>
      <p:boldItalic r:id="rId24"/>
    </p:embeddedFont>
    <p:embeddedFont>
      <p:font typeface="Poppins" pitchFamily="2" charset="77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704"/>
  </p:normalViewPr>
  <p:slideViewPr>
    <p:cSldViewPr snapToGrid="0">
      <p:cViewPr varScale="1">
        <p:scale>
          <a:sx n="117" d="100"/>
          <a:sy n="117" d="100"/>
        </p:scale>
        <p:origin x="176" y="6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fc5a676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10fc5a676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6de0ef387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26de0ef387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8664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6de0ef387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26de0ef387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8526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6de0ef387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26de0ef387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2789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0fc5a676d7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10fc5a676d7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6de0ef387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26de0ef387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6de0ef387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26de0ef387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32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6de0ef387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26de0ef387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6de0ef387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26de0ef387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0863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6de0ef387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26de0ef387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079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6de0ef387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26de0ef387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926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6de0ef387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26de0ef387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65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6de0ef387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26de0ef387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7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DD0176-186A-7594-2110-2EE86AAF48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7715" y="427372"/>
            <a:ext cx="6762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0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statusbrew.com/insights/google-my-business-analytic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nvoca.com/take-full-advantage-of-your-google-my-business-listing/" TargetMode="External"/><Relationship Id="rId5" Type="http://schemas.openxmlformats.org/officeDocument/2006/relationships/hyperlink" Target="https://blog.publer.io/20-google-my-business-stats-that-matter-in-2021/" TargetMode="External"/><Relationship Id="rId4" Type="http://schemas.openxmlformats.org/officeDocument/2006/relationships/hyperlink" Target="https://business.google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2856">
            <a:off x="6789542" y="2871021"/>
            <a:ext cx="2610466" cy="234445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218691" y="1387841"/>
            <a:ext cx="5762100" cy="17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r>
              <a:rPr lang="en-US" sz="2800" dirty="0">
                <a:solidFill>
                  <a:srgbClr val="5D5D5C"/>
                </a:solidFill>
                <a:latin typeface="Montserrat" pitchFamily="2" charset="77"/>
              </a:rPr>
              <a:t>Managing your online reputation</a:t>
            </a: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-US" sz="1900" b="1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Vanessa </a:t>
            </a:r>
            <a:r>
              <a:rPr lang="en-US" sz="1900" b="1" i="0" u="none" strike="noStrike" cap="none" dirty="0" err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Goosen</a:t>
            </a:r>
            <a:endParaRPr sz="18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 dirty="0" err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Lemoen</a:t>
            </a:r>
            <a:r>
              <a:rPr lang="en" sz="1800" b="0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Marketing</a:t>
            </a:r>
            <a:endParaRPr sz="18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-650" y="-4000"/>
            <a:ext cx="9144000" cy="77100"/>
          </a:xfrm>
          <a:prstGeom prst="rect">
            <a:avLst/>
          </a:prstGeom>
          <a:solidFill>
            <a:srgbClr val="E81E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l="4031" t="-11395" r="1780" b="-5961"/>
          <a:stretch/>
        </p:blipFill>
        <p:spPr>
          <a:xfrm>
            <a:off x="152400" y="225500"/>
            <a:ext cx="3897183" cy="4025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l="-48411" t="9247" b="17238"/>
          <a:stretch/>
        </p:blipFill>
        <p:spPr>
          <a:xfrm>
            <a:off x="3816975" y="409388"/>
            <a:ext cx="4955898" cy="103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96950" y="3045900"/>
            <a:ext cx="1691274" cy="13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4214806"/>
            <a:ext cx="9144003" cy="928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-650" y="0"/>
            <a:ext cx="9144000" cy="149400"/>
          </a:xfrm>
          <a:prstGeom prst="rect">
            <a:avLst/>
          </a:prstGeom>
          <a:solidFill>
            <a:srgbClr val="2B38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" y="4214819"/>
            <a:ext cx="9144003" cy="928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E23065-3971-FA66-3590-E03327295731}"/>
              </a:ext>
            </a:extLst>
          </p:cNvPr>
          <p:cNvSpPr txBox="1">
            <a:spLocks/>
          </p:cNvSpPr>
          <p:nvPr/>
        </p:nvSpPr>
        <p:spPr>
          <a:xfrm>
            <a:off x="258419" y="-850392"/>
            <a:ext cx="3476625" cy="2752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4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Google My Business</a:t>
            </a:r>
            <a:endParaRPr lang="en-US" sz="2400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4009A-CD7C-733A-AED9-DC51FFA97592}"/>
              </a:ext>
            </a:extLst>
          </p:cNvPr>
          <p:cNvSpPr txBox="1"/>
          <p:nvPr/>
        </p:nvSpPr>
        <p:spPr>
          <a:xfrm>
            <a:off x="557784" y="1101733"/>
            <a:ext cx="531266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800" b="0" i="0" u="none" strike="noStrike" dirty="0">
                <a:solidFill>
                  <a:srgbClr val="4A4A4A"/>
                </a:solidFill>
                <a:effectLst/>
                <a:latin typeface="IBM Plex Sans" panose="020F0502020204030204" pitchFamily="34" charset="0"/>
                <a:hlinkClick r:id="rId4"/>
              </a:rPr>
              <a:t>https://business.google.com</a:t>
            </a:r>
            <a:r>
              <a:rPr lang="en-ZA" sz="1800" b="0" i="0" u="none" strike="noStrike" dirty="0">
                <a:solidFill>
                  <a:srgbClr val="4A4A4A"/>
                </a:solidFill>
                <a:effectLst/>
                <a:latin typeface="IBM Plex Sans" panose="020F0502020204030204" pitchFamily="34" charset="0"/>
              </a:rPr>
              <a:t> </a:t>
            </a:r>
          </a:p>
          <a:p>
            <a:r>
              <a:rPr lang="en-ZA" sz="2400" b="0" i="0" u="none" strike="noStrike" dirty="0">
                <a:solidFill>
                  <a:srgbClr val="4A4A4A"/>
                </a:solidFill>
                <a:effectLst/>
                <a:latin typeface="IBM Plex Sans" panose="020F0502020204030204" pitchFamily="34" charset="0"/>
              </a:rPr>
              <a:t>Google my business is a free tool that assists businesses to be </a:t>
            </a:r>
            <a:r>
              <a:rPr lang="en-ZA" sz="2400" b="1" i="0" u="none" strike="noStrike" dirty="0">
                <a:solidFill>
                  <a:srgbClr val="4A4A4A"/>
                </a:solidFill>
                <a:effectLst/>
                <a:latin typeface="IBM Plex Sans" panose="020F0502020204030204" pitchFamily="34" charset="0"/>
              </a:rPr>
              <a:t>accessible on Google maps &amp; Google search</a:t>
            </a:r>
            <a:r>
              <a:rPr lang="en-ZA" sz="2400" b="0" i="0" u="none" strike="noStrike" dirty="0">
                <a:solidFill>
                  <a:srgbClr val="4A4A4A"/>
                </a:solidFill>
                <a:effectLst/>
                <a:latin typeface="IBM Plex Sans" panose="020F0502020204030204" pitchFamily="34" charset="0"/>
              </a:rPr>
              <a:t>. </a:t>
            </a:r>
          </a:p>
          <a:p>
            <a:endParaRPr lang="en-ZA" sz="2000" dirty="0">
              <a:solidFill>
                <a:srgbClr val="4A4A4A"/>
              </a:solidFill>
              <a:latin typeface="IBM Plex Sans" panose="020F050202020403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ZA" sz="1200" b="0" strike="noStrike" dirty="0">
                <a:solidFill>
                  <a:schemeClr val="tx1"/>
                </a:solidFill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49% of businesses listed on</a:t>
            </a:r>
            <a:r>
              <a:rPr lang="en-ZA" sz="1200" b="0" strike="noStrike" dirty="0">
                <a:solidFill>
                  <a:schemeClr val="tx1"/>
                </a:solidFill>
                <a:effectLst/>
                <a:latin typeface="+mj-lt"/>
              </a:rPr>
              <a:t> Google My Business receive </a:t>
            </a:r>
            <a:endParaRPr lang="en-ZA" sz="1200" dirty="0">
              <a:solidFill>
                <a:schemeClr val="tx1"/>
              </a:solidFill>
              <a:latin typeface="+mj-lt"/>
            </a:endParaRPr>
          </a:p>
          <a:p>
            <a:r>
              <a:rPr lang="en-ZA" sz="1200" b="0" strike="noStrike" dirty="0">
                <a:solidFill>
                  <a:schemeClr val="tx1"/>
                </a:solidFill>
                <a:effectLst/>
                <a:latin typeface="+mj-lt"/>
              </a:rPr>
              <a:t>1000+ views &amp; 59 actions monthly. </a:t>
            </a:r>
            <a:endParaRPr lang="en-ZA" sz="1200" dirty="0">
              <a:solidFill>
                <a:schemeClr val="tx1"/>
              </a:solidFill>
              <a:latin typeface="+mj-lt"/>
            </a:endParaRPr>
          </a:p>
          <a:p>
            <a:r>
              <a:rPr lang="en-ZA" sz="1200" b="0" strike="noStrike" dirty="0">
                <a:solidFill>
                  <a:schemeClr val="tx1"/>
                </a:solidFill>
                <a:effectLst/>
                <a:latin typeface="+mj-lt"/>
              </a:rPr>
              <a:t>Complete &amp; accurate Google My Business listings get </a:t>
            </a:r>
            <a:endParaRPr lang="en-ZA" sz="1200" dirty="0">
              <a:solidFill>
                <a:schemeClr val="tx1"/>
              </a:solidFill>
              <a:latin typeface="+mj-lt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ZA" sz="1200" b="0" strike="noStrike" dirty="0">
                <a:solidFill>
                  <a:schemeClr val="tx1"/>
                </a:solidFill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7x more clicks &amp; 70% more likely to attract visitors</a:t>
            </a:r>
            <a:endParaRPr lang="en-ZA" sz="1200" b="0" strike="noStrike" dirty="0">
              <a:solidFill>
                <a:schemeClr val="tx1"/>
              </a:solidFill>
              <a:effectLst/>
              <a:latin typeface="+mj-lt"/>
            </a:endParaRPr>
          </a:p>
          <a:p>
            <a:endParaRPr lang="en-ZA" sz="1200" dirty="0">
              <a:solidFill>
                <a:schemeClr val="tx1"/>
              </a:solidFill>
              <a:latin typeface="+mj-lt"/>
            </a:endParaRPr>
          </a:p>
          <a:p>
            <a:r>
              <a:rPr lang="en-ZA" dirty="0">
                <a:solidFill>
                  <a:schemeClr val="tx1"/>
                </a:solidFill>
                <a:latin typeface="+mj-lt"/>
                <a:hlinkClick r:id="rId7"/>
              </a:rPr>
              <a:t>The ”how to” guide is </a:t>
            </a:r>
            <a:r>
              <a:rPr lang="en-ZA">
                <a:solidFill>
                  <a:schemeClr val="tx1"/>
                </a:solidFill>
                <a:latin typeface="+mj-lt"/>
                <a:hlinkClick r:id="rId7"/>
              </a:rPr>
              <a:t>here: </a:t>
            </a:r>
            <a:r>
              <a:rPr lang="en-ZA" b="0" strike="noStrike">
                <a:solidFill>
                  <a:schemeClr val="tx1"/>
                </a:solidFill>
                <a:effectLst/>
                <a:latin typeface="+mj-lt"/>
                <a:hlinkClick r:id="rId7"/>
              </a:rPr>
              <a:t>https</a:t>
            </a:r>
            <a:r>
              <a:rPr lang="en-ZA" b="0" strike="noStrike" dirty="0">
                <a:solidFill>
                  <a:schemeClr val="tx1"/>
                </a:solidFill>
                <a:effectLst/>
                <a:latin typeface="+mj-lt"/>
                <a:hlinkClick r:id="rId7"/>
              </a:rPr>
              <a:t>://statusbrew.com/insights/google-my-business-analytics/</a:t>
            </a:r>
            <a:r>
              <a:rPr lang="en-ZA" b="0" strike="noStrike" dirty="0"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8184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-650" y="0"/>
            <a:ext cx="9144000" cy="149400"/>
          </a:xfrm>
          <a:prstGeom prst="rect">
            <a:avLst/>
          </a:prstGeom>
          <a:solidFill>
            <a:srgbClr val="2B38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" y="4214819"/>
            <a:ext cx="9144003" cy="928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E23065-3971-FA66-3590-E03327295731}"/>
              </a:ext>
            </a:extLst>
          </p:cNvPr>
          <p:cNvSpPr txBox="1">
            <a:spLocks/>
          </p:cNvSpPr>
          <p:nvPr/>
        </p:nvSpPr>
        <p:spPr>
          <a:xfrm>
            <a:off x="66395" y="-685522"/>
            <a:ext cx="7967262" cy="2752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4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Content </a:t>
            </a:r>
            <a:r>
              <a:rPr lang="en-US" sz="2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pillars - use this to prompt </a:t>
            </a:r>
            <a:r>
              <a:rPr lang="en-US" sz="24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ChatGPT</a:t>
            </a:r>
            <a:endParaRPr lang="en-US" sz="2400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3245F05-3414-8C21-C2E0-02A08FF67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929488"/>
              </p:ext>
            </p:extLst>
          </p:nvPr>
        </p:nvGraphicFramePr>
        <p:xfrm>
          <a:off x="391453" y="1163741"/>
          <a:ext cx="8686152" cy="317720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47692">
                  <a:extLst>
                    <a:ext uri="{9D8B030D-6E8A-4147-A177-3AD203B41FA5}">
                      <a16:colId xmlns:a16="http://schemas.microsoft.com/office/drawing/2014/main" val="4199754951"/>
                    </a:ext>
                  </a:extLst>
                </a:gridCol>
                <a:gridCol w="1447692">
                  <a:extLst>
                    <a:ext uri="{9D8B030D-6E8A-4147-A177-3AD203B41FA5}">
                      <a16:colId xmlns:a16="http://schemas.microsoft.com/office/drawing/2014/main" val="80824514"/>
                    </a:ext>
                  </a:extLst>
                </a:gridCol>
                <a:gridCol w="1447692">
                  <a:extLst>
                    <a:ext uri="{9D8B030D-6E8A-4147-A177-3AD203B41FA5}">
                      <a16:colId xmlns:a16="http://schemas.microsoft.com/office/drawing/2014/main" val="68593383"/>
                    </a:ext>
                  </a:extLst>
                </a:gridCol>
                <a:gridCol w="1447692">
                  <a:extLst>
                    <a:ext uri="{9D8B030D-6E8A-4147-A177-3AD203B41FA5}">
                      <a16:colId xmlns:a16="http://schemas.microsoft.com/office/drawing/2014/main" val="1806310004"/>
                    </a:ext>
                  </a:extLst>
                </a:gridCol>
                <a:gridCol w="1447692">
                  <a:extLst>
                    <a:ext uri="{9D8B030D-6E8A-4147-A177-3AD203B41FA5}">
                      <a16:colId xmlns:a16="http://schemas.microsoft.com/office/drawing/2014/main" val="1347056746"/>
                    </a:ext>
                  </a:extLst>
                </a:gridCol>
                <a:gridCol w="1447692">
                  <a:extLst>
                    <a:ext uri="{9D8B030D-6E8A-4147-A177-3AD203B41FA5}">
                      <a16:colId xmlns:a16="http://schemas.microsoft.com/office/drawing/2014/main" val="1560207440"/>
                    </a:ext>
                  </a:extLst>
                </a:gridCol>
              </a:tblGrid>
              <a:tr h="47562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Content Pillar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Type of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Key Performance Indicator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Call-to-action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595523"/>
                  </a:ext>
                </a:extLst>
              </a:tr>
              <a:tr h="10676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dirty="0"/>
                        <a:t>Pillar 1</a:t>
                      </a:r>
                    </a:p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Generate demand (this is to build awareness and evoke emotion)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Aspirational (what is your vision)</a:t>
                      </a:r>
                    </a:p>
                    <a:p>
                      <a:endParaRPr lang="en-US" sz="800" dirty="0"/>
                    </a:p>
                    <a:p>
                      <a:r>
                        <a:rPr lang="en-US" sz="800" dirty="0"/>
                        <a:t>Shareable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Shares</a:t>
                      </a:r>
                    </a:p>
                    <a:p>
                      <a:r>
                        <a:rPr lang="en-US" sz="800" dirty="0"/>
                        <a:t>Follows</a:t>
                      </a:r>
                    </a:p>
                    <a:p>
                      <a:r>
                        <a:rPr lang="en-US" sz="800" dirty="0"/>
                        <a:t>Reach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Share this with a friend | Save this 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For example: Show the lifestyle that your brand supports | What value do your brand offer | What feeling will your customers get when they buy your product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935396"/>
                  </a:ext>
                </a:extLst>
              </a:tr>
              <a:tr h="726282">
                <a:tc>
                  <a:txBody>
                    <a:bodyPr/>
                    <a:lstStyle/>
                    <a:p>
                      <a:r>
                        <a:rPr lang="en-US" sz="900" dirty="0"/>
                        <a:t>Pillar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Convert demand (this is more analytical)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Features and benefits of your product or service</a:t>
                      </a:r>
                    </a:p>
                    <a:p>
                      <a:endParaRPr lang="en-US" sz="900" dirty="0"/>
                    </a:p>
                    <a:p>
                      <a:r>
                        <a:rPr lang="en-US" sz="900" dirty="0"/>
                        <a:t>Clickable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Sales</a:t>
                      </a:r>
                    </a:p>
                    <a:p>
                      <a:r>
                        <a:rPr lang="en-US" sz="900" dirty="0"/>
                        <a:t>Clicks/Traffic</a:t>
                      </a:r>
                    </a:p>
                    <a:p>
                      <a:r>
                        <a:rPr lang="en-US" sz="900" dirty="0"/>
                        <a:t>Leads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Click the link in bio | Learn more | Shop Now | Visit our website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Give information that a customer needs to decide if the product/service is right for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480695"/>
                  </a:ext>
                </a:extLst>
              </a:tr>
              <a:tr h="856640">
                <a:tc>
                  <a:txBody>
                    <a:bodyPr/>
                    <a:lstStyle/>
                    <a:p>
                      <a:r>
                        <a:rPr lang="en-US" sz="900" dirty="0"/>
                        <a:t>Pillar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Loyalty/Advocacy (this is your brand persona/enhanced value)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Behind the scenes</a:t>
                      </a:r>
                    </a:p>
                    <a:p>
                      <a:r>
                        <a:rPr lang="en-US" sz="900" dirty="0"/>
                        <a:t>Memes</a:t>
                      </a:r>
                    </a:p>
                    <a:p>
                      <a:r>
                        <a:rPr lang="en-US" sz="900" dirty="0"/>
                        <a:t>Meet the Team</a:t>
                      </a:r>
                    </a:p>
                    <a:p>
                      <a:r>
                        <a:rPr lang="en-US" sz="900" dirty="0"/>
                        <a:t>Advice/Reminders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Comments</a:t>
                      </a:r>
                    </a:p>
                    <a:p>
                      <a:r>
                        <a:rPr lang="en-US" sz="900" dirty="0"/>
                        <a:t>Order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Leave a comment below | Tag someone in the 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How many years have you been servicing clients | Showcase your brand persona | Public Holidays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513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527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-650" y="0"/>
            <a:ext cx="9144000" cy="149400"/>
          </a:xfrm>
          <a:prstGeom prst="rect">
            <a:avLst/>
          </a:prstGeom>
          <a:solidFill>
            <a:srgbClr val="2B38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" y="4214819"/>
            <a:ext cx="9144003" cy="928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E23065-3971-FA66-3590-E03327295731}"/>
              </a:ext>
            </a:extLst>
          </p:cNvPr>
          <p:cNvSpPr txBox="1">
            <a:spLocks/>
          </p:cNvSpPr>
          <p:nvPr/>
        </p:nvSpPr>
        <p:spPr>
          <a:xfrm>
            <a:off x="258419" y="-850392"/>
            <a:ext cx="3476625" cy="2752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4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Final </a:t>
            </a:r>
            <a:r>
              <a:rPr lang="en-US" sz="2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thoughts</a:t>
            </a:r>
            <a:endParaRPr lang="en-US" sz="2400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 descr="Good Reputation Quotes &amp; Sayings | Good Reputation Picture Quotes">
            <a:extLst>
              <a:ext uri="{FF2B5EF4-FFF2-40B4-BE49-F238E27FC236}">
                <a16:creationId xmlns:a16="http://schemas.microsoft.com/office/drawing/2014/main" id="{A4AA7500-1653-1298-2742-D5DF814A9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521" y="999792"/>
            <a:ext cx="2474003" cy="31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659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 descr="A group of people discussing something&#10;&#10;Description automatically generated with low confidence">
            <a:extLst>
              <a:ext uri="{FF2B5EF4-FFF2-40B4-BE49-F238E27FC236}">
                <a16:creationId xmlns:a16="http://schemas.microsoft.com/office/drawing/2014/main" id="{D8FB95F4-D2A4-1E91-83E3-8D7833BFC9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2" y="265159"/>
            <a:ext cx="9143998" cy="5143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C66525-EAA3-7289-0877-DFEB18E9BB81}"/>
              </a:ext>
            </a:extLst>
          </p:cNvPr>
          <p:cNvSpPr txBox="1">
            <a:spLocks/>
          </p:cNvSpPr>
          <p:nvPr/>
        </p:nvSpPr>
        <p:spPr>
          <a:xfrm>
            <a:off x="2606040" y="4443985"/>
            <a:ext cx="6382217" cy="334043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450"/>
              </a:spcAft>
            </a:pPr>
            <a:r>
              <a:rPr lang="en-US" sz="3900" dirty="0">
                <a:solidFill>
                  <a:srgbClr val="FF0000"/>
                </a:solidFill>
              </a:rPr>
              <a:t>Questions or comments?</a:t>
            </a:r>
          </a:p>
        </p:txBody>
      </p:sp>
    </p:spTree>
    <p:extLst>
      <p:ext uri="{BB962C8B-B14F-4D97-AF65-F5344CB8AC3E}">
        <p14:creationId xmlns:p14="http://schemas.microsoft.com/office/powerpoint/2010/main" val="190574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0" y="5095175"/>
            <a:ext cx="9144000" cy="77100"/>
          </a:xfrm>
          <a:prstGeom prst="rect">
            <a:avLst/>
          </a:prstGeom>
          <a:solidFill>
            <a:srgbClr val="E81E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/>
          <p:nvPr/>
        </p:nvSpPr>
        <p:spPr>
          <a:xfrm>
            <a:off x="-650" y="0"/>
            <a:ext cx="9144000" cy="149400"/>
          </a:xfrm>
          <a:prstGeom prst="rect">
            <a:avLst/>
          </a:prstGeom>
          <a:solidFill>
            <a:srgbClr val="2B38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358992" y="4067700"/>
            <a:ext cx="1225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Poppins"/>
                <a:ea typeface="Poppins"/>
                <a:cs typeface="Poppins"/>
                <a:sym typeface="Poppins"/>
              </a:rPr>
              <a:t>Brought to you by</a:t>
            </a:r>
            <a:endParaRPr sz="900"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800" y="1294275"/>
            <a:ext cx="7303976" cy="38894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240400" y="450050"/>
            <a:ext cx="5166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6500" i="0" u="none" strike="noStrike" cap="none">
                <a:solidFill>
                  <a:srgbClr val="2B388F"/>
                </a:solidFill>
                <a:latin typeface="Poppins"/>
                <a:ea typeface="Poppins"/>
                <a:cs typeface="Poppins"/>
                <a:sym typeface="Poppins"/>
              </a:rPr>
              <a:t>Thank</a:t>
            </a:r>
            <a:r>
              <a:rPr lang="en" sz="6500" b="1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7000" b="1" i="0" u="none" strike="noStrike" cap="none">
                <a:solidFill>
                  <a:srgbClr val="2B388F"/>
                </a:solidFill>
                <a:latin typeface="Poppins"/>
                <a:ea typeface="Poppins"/>
                <a:cs typeface="Poppins"/>
                <a:sym typeface="Poppins"/>
              </a:rPr>
              <a:t>You</a:t>
            </a:r>
            <a:endParaRPr sz="6700" i="0" u="none" strike="noStrike" cap="none">
              <a:solidFill>
                <a:srgbClr val="2B388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998" y="4390801"/>
            <a:ext cx="1225201" cy="604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-650" y="0"/>
            <a:ext cx="9144000" cy="149400"/>
          </a:xfrm>
          <a:prstGeom prst="rect">
            <a:avLst/>
          </a:prstGeom>
          <a:solidFill>
            <a:srgbClr val="2B38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" y="4214819"/>
            <a:ext cx="9144003" cy="92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D01248A7-EAA2-4D2A-690E-68EB2BB7E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272" y="1197863"/>
            <a:ext cx="2475013" cy="24750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226294-F1BD-8A4E-BB8D-66954E5ADBD3}"/>
              </a:ext>
            </a:extLst>
          </p:cNvPr>
          <p:cNvSpPr txBox="1"/>
          <p:nvPr/>
        </p:nvSpPr>
        <p:spPr>
          <a:xfrm>
            <a:off x="271272" y="48472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A bit about me…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F15FB-F6A0-3959-3D70-D515F2E13923}"/>
              </a:ext>
            </a:extLst>
          </p:cNvPr>
          <p:cNvSpPr txBox="1"/>
          <p:nvPr/>
        </p:nvSpPr>
        <p:spPr>
          <a:xfrm>
            <a:off x="271272" y="1457220"/>
            <a:ext cx="321383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0" i="0" u="none" strike="noStrike" dirty="0">
                <a:effectLst/>
                <a:latin typeface="-apple-system"/>
              </a:rPr>
              <a:t>Experience within advertising </a:t>
            </a:r>
            <a:r>
              <a:rPr lang="en-ZA" dirty="0">
                <a:latin typeface="-apple-system"/>
              </a:rPr>
              <a:t>agency environments &amp; corporates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>
                <a:latin typeface="-apple-system"/>
              </a:rPr>
              <a:t>Passionate about</a:t>
            </a:r>
            <a:r>
              <a:rPr lang="en-ZA" b="0" i="0" u="none" strike="noStrike" dirty="0">
                <a:effectLst/>
                <a:latin typeface="-apple-system"/>
              </a:rPr>
              <a:t> understanding the changes in consumer behaviour and the latest marketing trends.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>
                <a:latin typeface="-apple-system"/>
              </a:rPr>
              <a:t>C</a:t>
            </a:r>
            <a:r>
              <a:rPr lang="en-ZA" b="0" i="0" u="none" strike="noStrike" dirty="0">
                <a:effectLst/>
                <a:latin typeface="-apple-system"/>
              </a:rPr>
              <a:t>o-owner of </a:t>
            </a:r>
            <a:r>
              <a:rPr lang="en-ZA" b="0" i="0" u="none" strike="noStrike" dirty="0" err="1">
                <a:effectLst/>
                <a:latin typeface="-apple-system"/>
              </a:rPr>
              <a:t>Lemoen</a:t>
            </a:r>
            <a:r>
              <a:rPr lang="en-ZA" b="0" i="0" u="none" strike="noStrike" dirty="0">
                <a:effectLst/>
                <a:latin typeface="-apple-system"/>
              </a:rPr>
              <a:t> Marketing, a digital marketing agency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>
                <a:latin typeface="-apple-system"/>
              </a:rPr>
              <a:t>Three dogs, two cats, two teenagers and one husband</a:t>
            </a:r>
            <a:endParaRPr lang="en-ZA" b="0" i="0" u="none" strike="noStrike" dirty="0">
              <a:effectLst/>
              <a:latin typeface="-apple-system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-650" y="0"/>
            <a:ext cx="9144000" cy="149400"/>
          </a:xfrm>
          <a:prstGeom prst="rect">
            <a:avLst/>
          </a:prstGeom>
          <a:solidFill>
            <a:srgbClr val="2B38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" y="4214819"/>
            <a:ext cx="9144003" cy="9286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7549BE-412E-5EED-DB4E-8F1762800341}"/>
              </a:ext>
            </a:extLst>
          </p:cNvPr>
          <p:cNvSpPr txBox="1">
            <a:spLocks/>
          </p:cNvSpPr>
          <p:nvPr/>
        </p:nvSpPr>
        <p:spPr>
          <a:xfrm>
            <a:off x="251343" y="381234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dirty="0">
                <a:solidFill>
                  <a:schemeClr val="bg2"/>
                </a:solidFill>
              </a:rPr>
              <a:t>How do you </a:t>
            </a:r>
            <a:r>
              <a:rPr lang="en-US" sz="40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define</a:t>
            </a:r>
            <a:r>
              <a:rPr lang="en-US" sz="4000" dirty="0">
                <a:solidFill>
                  <a:srgbClr val="FF0000"/>
                </a:solidFill>
                <a:latin typeface="Montserrat" pitchFamily="2" charset="77"/>
              </a:rPr>
              <a:t> </a:t>
            </a:r>
            <a:r>
              <a:rPr lang="en-US" sz="4000" dirty="0">
                <a:solidFill>
                  <a:schemeClr val="bg2"/>
                </a:solidFill>
              </a:rPr>
              <a:t>reputation</a:t>
            </a:r>
          </a:p>
          <a:p>
            <a:pPr algn="ctr">
              <a:spcAft>
                <a:spcPts val="600"/>
              </a:spcAft>
            </a:pPr>
            <a:r>
              <a:rPr lang="en-US" sz="4000" dirty="0">
                <a:solidFill>
                  <a:schemeClr val="bg2"/>
                </a:solidFill>
              </a:rPr>
              <a:t>and why should you </a:t>
            </a:r>
            <a:r>
              <a:rPr lang="en-US" sz="40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care</a:t>
            </a:r>
            <a:r>
              <a:rPr lang="en-US" sz="4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9702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-650" y="0"/>
            <a:ext cx="9144000" cy="149400"/>
          </a:xfrm>
          <a:prstGeom prst="rect">
            <a:avLst/>
          </a:prstGeom>
          <a:solidFill>
            <a:srgbClr val="2B38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" y="4214819"/>
            <a:ext cx="9144003" cy="9286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8C3D7F-5D3E-0853-5D6B-21A5A23A7164}"/>
              </a:ext>
            </a:extLst>
          </p:cNvPr>
          <p:cNvSpPr txBox="1">
            <a:spLocks/>
          </p:cNvSpPr>
          <p:nvPr/>
        </p:nvSpPr>
        <p:spPr>
          <a:xfrm>
            <a:off x="1002467" y="-2056051"/>
            <a:ext cx="6094476" cy="58461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can we </a:t>
            </a:r>
            <a:r>
              <a:rPr lang="en-US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build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on that echo – what specific things can we do?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-650" y="0"/>
            <a:ext cx="9144000" cy="149400"/>
          </a:xfrm>
          <a:prstGeom prst="rect">
            <a:avLst/>
          </a:prstGeom>
          <a:solidFill>
            <a:srgbClr val="2B38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" y="4214819"/>
            <a:ext cx="9144003" cy="928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FB29774-E02D-2FD2-64D7-974B96F2D88F}"/>
              </a:ext>
            </a:extLst>
          </p:cNvPr>
          <p:cNvSpPr txBox="1">
            <a:spLocks/>
          </p:cNvSpPr>
          <p:nvPr/>
        </p:nvSpPr>
        <p:spPr>
          <a:xfrm>
            <a:off x="-405384" y="0"/>
            <a:ext cx="9144000" cy="3274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Trust radar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08BE07-D675-0378-9807-F1BD17A87C4B}"/>
              </a:ext>
            </a:extLst>
          </p:cNvPr>
          <p:cNvSpPr txBox="1">
            <a:spLocks/>
          </p:cNvSpPr>
          <p:nvPr/>
        </p:nvSpPr>
        <p:spPr>
          <a:xfrm>
            <a:off x="0" y="1686476"/>
            <a:ext cx="9144000" cy="3274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Expertise </a:t>
            </a:r>
            <a:r>
              <a:rPr lang="en-U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|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Empathy </a:t>
            </a:r>
            <a:r>
              <a:rPr lang="en-U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|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Commitment </a:t>
            </a:r>
            <a:r>
              <a:rPr lang="en-U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|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Transparency </a:t>
            </a:r>
          </a:p>
        </p:txBody>
      </p:sp>
    </p:spTree>
    <p:extLst>
      <p:ext uri="{BB962C8B-B14F-4D97-AF65-F5344CB8AC3E}">
        <p14:creationId xmlns:p14="http://schemas.microsoft.com/office/powerpoint/2010/main" val="3459642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-650" y="0"/>
            <a:ext cx="9144000" cy="149400"/>
          </a:xfrm>
          <a:prstGeom prst="rect">
            <a:avLst/>
          </a:prstGeom>
          <a:solidFill>
            <a:srgbClr val="2B38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" y="4214819"/>
            <a:ext cx="9144003" cy="9286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E37743-26EB-F991-CDF6-0F6FCDEB105F}"/>
              </a:ext>
            </a:extLst>
          </p:cNvPr>
          <p:cNvSpPr txBox="1"/>
          <p:nvPr/>
        </p:nvSpPr>
        <p:spPr>
          <a:xfrm>
            <a:off x="722195" y="713623"/>
            <a:ext cx="7935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good, the bad &amp; the horrible comments</a:t>
            </a:r>
            <a:endParaRPr lang="en-US" sz="2000" dirty="0"/>
          </a:p>
        </p:txBody>
      </p:sp>
      <p:pic>
        <p:nvPicPr>
          <p:cNvPr id="5" name="Picture 10" descr="Qantas backs the A321XLR with an agreement for 36 aircraft | Airbus">
            <a:extLst>
              <a:ext uri="{FF2B5EF4-FFF2-40B4-BE49-F238E27FC236}">
                <a16:creationId xmlns:a16="http://schemas.microsoft.com/office/drawing/2014/main" id="{2E5C04E6-CBC4-4AF4-2759-74040D87C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04" y="1110665"/>
            <a:ext cx="3687246" cy="276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B617B4-664E-A13F-6058-AE8A43A8A45A}"/>
              </a:ext>
            </a:extLst>
          </p:cNvPr>
          <p:cNvSpPr txBox="1"/>
          <p:nvPr/>
        </p:nvSpPr>
        <p:spPr>
          <a:xfrm>
            <a:off x="2815702" y="38454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#</a:t>
            </a:r>
            <a:r>
              <a:rPr lang="en-US" b="1" dirty="0" err="1">
                <a:latin typeface="+mj-lt"/>
                <a:ea typeface="+mj-ea"/>
                <a:cs typeface="+mj-cs"/>
              </a:rPr>
              <a:t>Q</a:t>
            </a:r>
            <a:r>
              <a:rPr lang="en-US" sz="1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antasLuxury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3124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-650" y="0"/>
            <a:ext cx="9144000" cy="149400"/>
          </a:xfrm>
          <a:prstGeom prst="rect">
            <a:avLst/>
          </a:prstGeom>
          <a:solidFill>
            <a:srgbClr val="2B38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" y="4214819"/>
            <a:ext cx="9144003" cy="9286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E37743-26EB-F991-CDF6-0F6FCDEB105F}"/>
              </a:ext>
            </a:extLst>
          </p:cNvPr>
          <p:cNvSpPr txBox="1"/>
          <p:nvPr/>
        </p:nvSpPr>
        <p:spPr>
          <a:xfrm>
            <a:off x="722195" y="713623"/>
            <a:ext cx="7935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good, the bad &amp; the horrible comments</a:t>
            </a:r>
            <a:endParaRPr lang="en-US" sz="2000" dirty="0"/>
          </a:p>
        </p:txBody>
      </p:sp>
      <p:pic>
        <p:nvPicPr>
          <p:cNvPr id="5" name="Picture 10" descr="Qantas backs the A321XLR with an agreement for 36 aircraft | Airbus">
            <a:extLst>
              <a:ext uri="{FF2B5EF4-FFF2-40B4-BE49-F238E27FC236}">
                <a16:creationId xmlns:a16="http://schemas.microsoft.com/office/drawing/2014/main" id="{2E5C04E6-CBC4-4AF4-2759-74040D87C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04" y="1110665"/>
            <a:ext cx="3687246" cy="276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B617B4-664E-A13F-6058-AE8A43A8A45A}"/>
              </a:ext>
            </a:extLst>
          </p:cNvPr>
          <p:cNvSpPr txBox="1"/>
          <p:nvPr/>
        </p:nvSpPr>
        <p:spPr>
          <a:xfrm>
            <a:off x="2833746" y="383308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#</a:t>
            </a:r>
            <a:r>
              <a:rPr lang="en-US" b="1" dirty="0" err="1">
                <a:latin typeface="+mj-lt"/>
                <a:ea typeface="+mj-ea"/>
                <a:cs typeface="+mj-cs"/>
              </a:rPr>
              <a:t>Q</a:t>
            </a:r>
            <a:r>
              <a:rPr lang="en-US" sz="1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antasLuxury</a:t>
            </a:r>
            <a:endParaRPr lang="en-US" b="1" dirty="0"/>
          </a:p>
        </p:txBody>
      </p:sp>
      <p:pic>
        <p:nvPicPr>
          <p:cNvPr id="3" name="Picture 4" descr="6 Social media dangers :: e-commercetoolbox">
            <a:extLst>
              <a:ext uri="{FF2B5EF4-FFF2-40B4-BE49-F238E27FC236}">
                <a16:creationId xmlns:a16="http://schemas.microsoft.com/office/drawing/2014/main" id="{78537896-BCF6-0992-134A-0FA9EF693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528" y="1711088"/>
            <a:ext cx="2995304" cy="248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123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-650" y="0"/>
            <a:ext cx="9144000" cy="149400"/>
          </a:xfrm>
          <a:prstGeom prst="rect">
            <a:avLst/>
          </a:prstGeom>
          <a:solidFill>
            <a:srgbClr val="2B38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" y="4214819"/>
            <a:ext cx="9144003" cy="9286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681926-9833-6CEC-9A45-5A494852892F}"/>
              </a:ext>
            </a:extLst>
          </p:cNvPr>
          <p:cNvSpPr txBox="1">
            <a:spLocks/>
          </p:cNvSpPr>
          <p:nvPr/>
        </p:nvSpPr>
        <p:spPr>
          <a:xfrm>
            <a:off x="419974" y="643832"/>
            <a:ext cx="7644627" cy="27510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It’s not what happens,</a:t>
            </a:r>
          </a:p>
          <a:p>
            <a:pPr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it’s how you choose to deal with it</a:t>
            </a:r>
          </a:p>
        </p:txBody>
      </p:sp>
    </p:spTree>
    <p:extLst>
      <p:ext uri="{BB962C8B-B14F-4D97-AF65-F5344CB8AC3E}">
        <p14:creationId xmlns:p14="http://schemas.microsoft.com/office/powerpoint/2010/main" val="3681629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-650" y="0"/>
            <a:ext cx="9144000" cy="149400"/>
          </a:xfrm>
          <a:prstGeom prst="rect">
            <a:avLst/>
          </a:prstGeom>
          <a:solidFill>
            <a:srgbClr val="2B38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" y="4214819"/>
            <a:ext cx="9144003" cy="928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E23065-3971-FA66-3590-E03327295731}"/>
              </a:ext>
            </a:extLst>
          </p:cNvPr>
          <p:cNvSpPr txBox="1">
            <a:spLocks/>
          </p:cNvSpPr>
          <p:nvPr/>
        </p:nvSpPr>
        <p:spPr>
          <a:xfrm>
            <a:off x="532638" y="0"/>
            <a:ext cx="3476625" cy="2752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4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What ingredients makes a</a:t>
            </a:r>
            <a:r>
              <a:rPr lang="en-US" sz="24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successful</a:t>
            </a:r>
            <a:r>
              <a:rPr lang="en-US" sz="24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communication recipe?</a:t>
            </a:r>
          </a:p>
          <a:p>
            <a:pPr algn="ctr">
              <a:spcAft>
                <a:spcPts val="600"/>
              </a:spcAft>
            </a:pPr>
            <a:endParaRPr lang="en-US" sz="2400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63858-CA3A-73B9-E998-EF89C4113664}"/>
              </a:ext>
            </a:extLst>
          </p:cNvPr>
          <p:cNvSpPr txBox="1"/>
          <p:nvPr/>
        </p:nvSpPr>
        <p:spPr>
          <a:xfrm>
            <a:off x="4357998" y="2161343"/>
            <a:ext cx="457200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28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udience</a:t>
            </a:r>
          </a:p>
          <a:p>
            <a:pPr>
              <a:spcAft>
                <a:spcPts val="600"/>
              </a:spcAft>
            </a:pPr>
            <a:r>
              <a:rPr lang="en-U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8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ntent</a:t>
            </a:r>
          </a:p>
          <a:p>
            <a:pPr>
              <a:spcAft>
                <a:spcPts val="600"/>
              </a:spcAft>
            </a:pPr>
            <a:r>
              <a:rPr lang="en-U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</a:t>
            </a:r>
            <a:r>
              <a:rPr lang="en-US" sz="28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essage</a:t>
            </a:r>
          </a:p>
        </p:txBody>
      </p:sp>
      <p:pic>
        <p:nvPicPr>
          <p:cNvPr id="6" name="Picture 8" descr="target - Optimetra">
            <a:extLst>
              <a:ext uri="{FF2B5EF4-FFF2-40B4-BE49-F238E27FC236}">
                <a16:creationId xmlns:a16="http://schemas.microsoft.com/office/drawing/2014/main" id="{AD7C6DD9-8039-3519-5A0B-441337FDE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11" y="1618594"/>
            <a:ext cx="3734677" cy="259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48729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424</Words>
  <Application>Microsoft Macintosh PowerPoint</Application>
  <PresentationFormat>On-screen Show (16:9)</PresentationFormat>
  <Paragraphs>73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Apple Chancery</vt:lpstr>
      <vt:lpstr>-apple-system</vt:lpstr>
      <vt:lpstr>Montserrat</vt:lpstr>
      <vt:lpstr>Poppins</vt:lpstr>
      <vt:lpstr>IBM Plex Sans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Vanessa Goosen</cp:lastModifiedBy>
  <cp:revision>3</cp:revision>
  <dcterms:modified xsi:type="dcterms:W3CDTF">2023-09-21T08:25:29Z</dcterms:modified>
</cp:coreProperties>
</file>