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3"/>
  </p:sldMasterIdLst>
  <p:notesMasterIdLst>
    <p:notesMasterId r:id="rId20"/>
  </p:notesMasterIdLst>
  <p:sldIdLst>
    <p:sldId id="256" r:id="rId4"/>
    <p:sldId id="370" r:id="rId5"/>
    <p:sldId id="373" r:id="rId6"/>
    <p:sldId id="374" r:id="rId7"/>
    <p:sldId id="375" r:id="rId8"/>
    <p:sldId id="376" r:id="rId9"/>
    <p:sldId id="377" r:id="rId10"/>
    <p:sldId id="378" r:id="rId11"/>
    <p:sldId id="388" r:id="rId12"/>
    <p:sldId id="386" r:id="rId13"/>
    <p:sldId id="389" r:id="rId14"/>
    <p:sldId id="382" r:id="rId15"/>
    <p:sldId id="383" r:id="rId16"/>
    <p:sldId id="387" r:id="rId17"/>
    <p:sldId id="385" r:id="rId18"/>
    <p:sldId id="259" r:id="rId19"/>
  </p:sldIdLst>
  <p:sldSz cx="9144000" cy="5143500" type="screen16x9"/>
  <p:notesSz cx="6858000" cy="9144000"/>
  <p:embeddedFontLst>
    <p:embeddedFont>
      <p:font typeface="Corbel" panose="020B0503020204020204" pitchFamily="34" charset="0"/>
      <p:regular r:id="rId21"/>
      <p:bold r:id="rId22"/>
      <p:italic r:id="rId23"/>
      <p:boldItalic r:id="rId24"/>
    </p:embeddedFont>
    <p:embeddedFont>
      <p:font typeface="Poppins" panose="00000500000000000000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32" roundtripDataSignature="AMtx7mjzE5MtLyIEkC9amrBK0KZPNXH3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AF30E3-5BEC-564A-8CA0-61A61DA9E905}" v="384" dt="2023-06-02T08:01:46.344"/>
    <p1510:client id="{D1476945-1431-9345-9B90-5D7F49023231}" v="4" dt="2023-06-02T12:54:04.0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96"/>
    <p:restoredTop sz="94699"/>
  </p:normalViewPr>
  <p:slideViewPr>
    <p:cSldViewPr snapToGrid="0">
      <p:cViewPr varScale="1">
        <p:scale>
          <a:sx n="96" d="100"/>
          <a:sy n="96" d="100"/>
        </p:scale>
        <p:origin x="344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6.fntdata"/><Relationship Id="rId3" Type="http://schemas.openxmlformats.org/officeDocument/2006/relationships/slideMaster" Target="slideMasters/slideMaster1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4.fntdata"/><Relationship Id="rId32" Type="http://customschemas.google.com/relationships/presentationmetadata" Target="metadata"/><Relationship Id="rId37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4027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1052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9137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69806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81537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1528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6043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4244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6882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1879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0100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6625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0254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1052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62860">
            <a:off x="6791300" y="3028650"/>
            <a:ext cx="2536950" cy="227845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"/>
          <p:cNvSpPr txBox="1"/>
          <p:nvPr/>
        </p:nvSpPr>
        <p:spPr>
          <a:xfrm>
            <a:off x="2831285" y="1264611"/>
            <a:ext cx="5762100" cy="1476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ZA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SMME Clinic Community Building</a:t>
            </a: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</a:pPr>
            <a:r>
              <a:rPr lang="en-US" sz="19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Paul Hartnady</a:t>
            </a:r>
            <a:endParaRPr lang="en-US" sz="18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algn="r">
              <a:lnSpc>
                <a:spcPct val="115000"/>
              </a:lnSpc>
              <a:buClr>
                <a:srgbClr val="FFFFFF"/>
              </a:buClr>
              <a:buSzPts val="1800"/>
            </a:pPr>
            <a:endParaRPr lang="en-US" sz="1100" b="1" i="1" dirty="0">
              <a:solidFill>
                <a:schemeClr val="tx1"/>
              </a:solidFill>
            </a:endParaRPr>
          </a:p>
          <a:p>
            <a:pPr algn="r">
              <a:lnSpc>
                <a:spcPct val="114999"/>
              </a:lnSpc>
              <a:buSzPts val="1800"/>
            </a:pPr>
            <a:r>
              <a:rPr lang="en-US" sz="1100" b="1" i="1" dirty="0">
                <a:solidFill>
                  <a:schemeClr val="tx1"/>
                </a:solidFill>
              </a:rPr>
              <a:t>HOW TO BUILD A FINANCIAL BUSINESS MODEL</a:t>
            </a:r>
            <a:endParaRPr lang="en-US" dirty="0">
              <a:solidFill>
                <a:schemeClr val="tx1"/>
              </a:solidFill>
            </a:endParaRPr>
          </a:p>
          <a:p>
            <a:pPr algn="r">
              <a:lnSpc>
                <a:spcPct val="114999"/>
              </a:lnSpc>
              <a:buSzPts val="1800"/>
            </a:pPr>
            <a:r>
              <a:rPr lang="en-US" sz="1100" b="1" i="1" dirty="0">
                <a:solidFill>
                  <a:schemeClr val="tx1"/>
                </a:solidFill>
              </a:rPr>
              <a:t>– AN ESSENTIAL FOR ANY SME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6" name="Google Shape;56;p1"/>
          <p:cNvSpPr/>
          <p:nvPr/>
        </p:nvSpPr>
        <p:spPr>
          <a:xfrm>
            <a:off x="-650" y="-4000"/>
            <a:ext cx="9144000" cy="77100"/>
          </a:xfrm>
          <a:prstGeom prst="rect">
            <a:avLst/>
          </a:prstGeom>
          <a:solidFill>
            <a:srgbClr val="E81E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1"/>
          <p:cNvPicPr preferRelativeResize="0"/>
          <p:nvPr/>
        </p:nvPicPr>
        <p:blipFill rotWithShape="1">
          <a:blip r:embed="rId4">
            <a:alphaModFix/>
          </a:blip>
          <a:srcRect l="4031" t="-11395" r="1779" b="-5960"/>
          <a:stretch/>
        </p:blipFill>
        <p:spPr>
          <a:xfrm>
            <a:off x="152400" y="225500"/>
            <a:ext cx="3897183" cy="402588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0A78DD-5440-68B2-958A-A4DA2F361084}"/>
              </a:ext>
            </a:extLst>
          </p:cNvPr>
          <p:cNvSpPr txBox="1"/>
          <p:nvPr/>
        </p:nvSpPr>
        <p:spPr>
          <a:xfrm>
            <a:off x="403823" y="4383025"/>
            <a:ext cx="113012" cy="480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/>
          </a:p>
        </p:txBody>
      </p:sp>
      <p:grpSp>
        <p:nvGrpSpPr>
          <p:cNvPr id="3" name="Google Shape;76;p2">
            <a:extLst>
              <a:ext uri="{FF2B5EF4-FFF2-40B4-BE49-F238E27FC236}">
                <a16:creationId xmlns:a16="http://schemas.microsoft.com/office/drawing/2014/main" id="{16A904A6-5CDB-2A33-588D-BA2DD1D1B8E7}"/>
              </a:ext>
            </a:extLst>
          </p:cNvPr>
          <p:cNvGrpSpPr/>
          <p:nvPr/>
        </p:nvGrpSpPr>
        <p:grpSpPr>
          <a:xfrm>
            <a:off x="0" y="4057367"/>
            <a:ext cx="9220202" cy="1209449"/>
            <a:chOff x="-650" y="4094275"/>
            <a:chExt cx="9220202" cy="1209449"/>
          </a:xfrm>
        </p:grpSpPr>
        <p:sp>
          <p:nvSpPr>
            <p:cNvPr id="4" name="Google Shape;77;p2">
              <a:extLst>
                <a:ext uri="{FF2B5EF4-FFF2-40B4-BE49-F238E27FC236}">
                  <a16:creationId xmlns:a16="http://schemas.microsoft.com/office/drawing/2014/main" id="{27DB4A79-9B60-9A5C-FC68-A267A4358978}"/>
                </a:ext>
              </a:extLst>
            </p:cNvPr>
            <p:cNvSpPr/>
            <p:nvPr/>
          </p:nvSpPr>
          <p:spPr>
            <a:xfrm>
              <a:off x="-50" y="4219725"/>
              <a:ext cx="9144000" cy="923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3716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78;p2">
              <a:extLst>
                <a:ext uri="{FF2B5EF4-FFF2-40B4-BE49-F238E27FC236}">
                  <a16:creationId xmlns:a16="http://schemas.microsoft.com/office/drawing/2014/main" id="{EDF7C577-92E1-F5E9-5567-7E41A171F4F7}"/>
                </a:ext>
              </a:extLst>
            </p:cNvPr>
            <p:cNvSpPr/>
            <p:nvPr/>
          </p:nvSpPr>
          <p:spPr>
            <a:xfrm>
              <a:off x="-650" y="4174300"/>
              <a:ext cx="9144000" cy="77100"/>
            </a:xfrm>
            <a:prstGeom prst="rect">
              <a:avLst/>
            </a:prstGeom>
            <a:solidFill>
              <a:srgbClr val="E81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" name="Google Shape;79;p2">
              <a:extLst>
                <a:ext uri="{FF2B5EF4-FFF2-40B4-BE49-F238E27FC236}">
                  <a16:creationId xmlns:a16="http://schemas.microsoft.com/office/drawing/2014/main" id="{886C78C3-9069-021E-DA9F-FCE45DA0EB85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701350" y="4094275"/>
              <a:ext cx="2518202" cy="1209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80;p2">
              <a:extLst>
                <a:ext uri="{FF2B5EF4-FFF2-40B4-BE49-F238E27FC236}">
                  <a16:creationId xmlns:a16="http://schemas.microsoft.com/office/drawing/2014/main" id="{D1AC9689-BD05-0D5E-018B-4CD9DBADD5DE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52398" y="4491350"/>
              <a:ext cx="1341452" cy="507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81;p2">
              <a:extLst>
                <a:ext uri="{FF2B5EF4-FFF2-40B4-BE49-F238E27FC236}">
                  <a16:creationId xmlns:a16="http://schemas.microsoft.com/office/drawing/2014/main" id="{0035E95B-DCBE-E0DE-6B40-4913B2D279AB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672962" y="4492472"/>
              <a:ext cx="1461900" cy="5639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82;p2">
              <a:extLst>
                <a:ext uri="{FF2B5EF4-FFF2-40B4-BE49-F238E27FC236}">
                  <a16:creationId xmlns:a16="http://schemas.microsoft.com/office/drawing/2014/main" id="{9E283245-848A-FE1B-CEDF-718EEB6F0DB3}"/>
                </a:ext>
              </a:extLst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453773" y="4289799"/>
              <a:ext cx="1085350" cy="8105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Google Shape;83;p2">
              <a:extLst>
                <a:ext uri="{FF2B5EF4-FFF2-40B4-BE49-F238E27FC236}">
                  <a16:creationId xmlns:a16="http://schemas.microsoft.com/office/drawing/2014/main" id="{A75BE2FF-11A1-1E80-C8B1-7FF8EE5E961A}"/>
                </a:ext>
              </a:extLst>
            </p:cNvPr>
            <p:cNvSpPr txBox="1"/>
            <p:nvPr/>
          </p:nvSpPr>
          <p:spPr>
            <a:xfrm>
              <a:off x="952500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Brought to you by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" name="Google Shape;84;p2">
              <a:extLst>
                <a:ext uri="{FF2B5EF4-FFF2-40B4-BE49-F238E27FC236}">
                  <a16:creationId xmlns:a16="http://schemas.microsoft.com/office/drawing/2014/main" id="{FD59A7CE-1137-7C47-D7B3-201F516F40A0}"/>
                </a:ext>
              </a:extLst>
            </p:cNvPr>
            <p:cNvSpPr txBox="1"/>
            <p:nvPr/>
          </p:nvSpPr>
          <p:spPr>
            <a:xfrm>
              <a:off x="3672962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In Partnership with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12" name="Google Shape;85;p2">
              <a:extLst>
                <a:ext uri="{FF2B5EF4-FFF2-40B4-BE49-F238E27FC236}">
                  <a16:creationId xmlns:a16="http://schemas.microsoft.com/office/drawing/2014/main" id="{ECF261D0-7197-EF82-E0CD-F9D1A2DEFACB}"/>
                </a:ext>
              </a:extLst>
            </p:cNvPr>
            <p:cNvCxnSpPr/>
            <p:nvPr/>
          </p:nvCxnSpPr>
          <p:spPr>
            <a:xfrm>
              <a:off x="3250325" y="4383025"/>
              <a:ext cx="0" cy="615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3" name="Picture 13" descr="Logo&#10;&#10;Description automatically generated">
            <a:extLst>
              <a:ext uri="{FF2B5EF4-FFF2-40B4-BE49-F238E27FC236}">
                <a16:creationId xmlns:a16="http://schemas.microsoft.com/office/drawing/2014/main" id="{8C9B541F-5BEB-BC4F-0057-281CD95266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21275" y="3100917"/>
            <a:ext cx="1383241" cy="10318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/>
          <p:nvPr/>
        </p:nvSpPr>
        <p:spPr>
          <a:xfrm>
            <a:off x="-650" y="0"/>
            <a:ext cx="9144000" cy="149400"/>
          </a:xfrm>
          <a:prstGeom prst="rect">
            <a:avLst/>
          </a:prstGeom>
          <a:solidFill>
            <a:srgbClr val="2B38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" name="Google Shape;76;p2"/>
          <p:cNvGrpSpPr/>
          <p:nvPr/>
        </p:nvGrpSpPr>
        <p:grpSpPr>
          <a:xfrm>
            <a:off x="-650" y="4094275"/>
            <a:ext cx="9220202" cy="1209449"/>
            <a:chOff x="-650" y="4094275"/>
            <a:chExt cx="9220202" cy="1209449"/>
          </a:xfrm>
        </p:grpSpPr>
        <p:sp>
          <p:nvSpPr>
            <p:cNvPr id="77" name="Google Shape;77;p2"/>
            <p:cNvSpPr/>
            <p:nvPr/>
          </p:nvSpPr>
          <p:spPr>
            <a:xfrm>
              <a:off x="-50" y="4219725"/>
              <a:ext cx="9144000" cy="923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3716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650" y="4174300"/>
              <a:ext cx="9144000" cy="77100"/>
            </a:xfrm>
            <a:prstGeom prst="rect">
              <a:avLst/>
            </a:prstGeom>
            <a:solidFill>
              <a:srgbClr val="E81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9" name="Google Shape;79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701350" y="4094275"/>
              <a:ext cx="2518202" cy="1209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2398" y="4491350"/>
              <a:ext cx="1341452" cy="507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672962" y="4492472"/>
              <a:ext cx="1461900" cy="5639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453773" y="4289799"/>
              <a:ext cx="1085350" cy="8105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" name="Google Shape;83;p2"/>
            <p:cNvSpPr txBox="1"/>
            <p:nvPr/>
          </p:nvSpPr>
          <p:spPr>
            <a:xfrm>
              <a:off x="952500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Brought to you by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4" name="Google Shape;84;p2"/>
            <p:cNvSpPr txBox="1"/>
            <p:nvPr/>
          </p:nvSpPr>
          <p:spPr>
            <a:xfrm>
              <a:off x="3672962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In Partnership with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85" name="Google Shape;85;p2"/>
            <p:cNvCxnSpPr/>
            <p:nvPr/>
          </p:nvCxnSpPr>
          <p:spPr>
            <a:xfrm>
              <a:off x="3461992" y="4388317"/>
              <a:ext cx="0" cy="615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5" name="Picture 13" descr="Logo&#10;&#10;Description automatically generated">
            <a:extLst>
              <a:ext uri="{FF2B5EF4-FFF2-40B4-BE49-F238E27FC236}">
                <a16:creationId xmlns:a16="http://schemas.microsoft.com/office/drawing/2014/main" id="{668F5040-ACA5-774E-E051-8130433313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7192" y="4402667"/>
            <a:ext cx="901699" cy="66145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61EB867-0E5D-17B9-BCDD-FC36C9878B63}"/>
              </a:ext>
            </a:extLst>
          </p:cNvPr>
          <p:cNvSpPr txBox="1">
            <a:spLocks/>
          </p:cNvSpPr>
          <p:nvPr/>
        </p:nvSpPr>
        <p:spPr>
          <a:xfrm>
            <a:off x="-461948" y="347579"/>
            <a:ext cx="4644008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4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>
                <a:solidFill>
                  <a:schemeClr val="tx1"/>
                </a:solidFill>
              </a:rPr>
              <a:t>PRICING for PROFIT</a:t>
            </a:r>
            <a:endParaRPr lang="en-ZA" b="1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D486B3-76FF-975D-26D0-66D604DB4E45}"/>
              </a:ext>
            </a:extLst>
          </p:cNvPr>
          <p:cNvSpPr/>
          <p:nvPr/>
        </p:nvSpPr>
        <p:spPr>
          <a:xfrm>
            <a:off x="6024517" y="310173"/>
            <a:ext cx="2327003" cy="55881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What is the effect of a 15% discount?</a:t>
            </a:r>
            <a:endParaRPr lang="en-ZA" b="1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D9DA95-7C67-05AB-E9EB-D7888AC519B2}"/>
              </a:ext>
            </a:extLst>
          </p:cNvPr>
          <p:cNvSpPr/>
          <p:nvPr/>
        </p:nvSpPr>
        <p:spPr>
          <a:xfrm>
            <a:off x="7004887" y="1263400"/>
            <a:ext cx="1763193" cy="20454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Answer</a:t>
            </a:r>
          </a:p>
          <a:p>
            <a:pPr algn="ctr"/>
            <a:r>
              <a:rPr lang="en-US" sz="1200" b="1">
                <a:solidFill>
                  <a:schemeClr val="tx1"/>
                </a:solidFill>
              </a:rPr>
              <a:t>200 – 15% = 30</a:t>
            </a:r>
          </a:p>
          <a:p>
            <a:pPr algn="ctr"/>
            <a:r>
              <a:rPr lang="en-US" sz="1200" b="1">
                <a:solidFill>
                  <a:schemeClr val="tx1"/>
                </a:solidFill>
              </a:rPr>
              <a:t>GP 100 – 30 = 70</a:t>
            </a:r>
          </a:p>
          <a:p>
            <a:pPr algn="ctr"/>
            <a:r>
              <a:rPr lang="en-US" sz="1200" b="1">
                <a:solidFill>
                  <a:schemeClr val="tx1"/>
                </a:solidFill>
              </a:rPr>
              <a:t>GP has decreased by 30/100 = 30%</a:t>
            </a:r>
          </a:p>
          <a:p>
            <a:pPr algn="ctr"/>
            <a:r>
              <a:rPr lang="en-US" sz="1200" b="1">
                <a:solidFill>
                  <a:schemeClr val="tx1"/>
                </a:solidFill>
              </a:rPr>
              <a:t>Result is an Operating</a:t>
            </a:r>
          </a:p>
          <a:p>
            <a:pPr algn="ctr"/>
            <a:r>
              <a:rPr lang="en-US" sz="1200" b="1">
                <a:solidFill>
                  <a:schemeClr val="tx1"/>
                </a:solidFill>
              </a:rPr>
              <a:t> </a:t>
            </a:r>
            <a:r>
              <a:rPr lang="en-US" sz="1200" b="1">
                <a:solidFill>
                  <a:srgbClr val="FF0000"/>
                </a:solidFill>
              </a:rPr>
              <a:t>LOSS (10)</a:t>
            </a:r>
            <a:endParaRPr lang="en-ZA" sz="1200" b="1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CCB15E-9E0F-08AC-D662-310651ABFEC7}"/>
              </a:ext>
            </a:extLst>
          </p:cNvPr>
          <p:cNvSpPr/>
          <p:nvPr/>
        </p:nvSpPr>
        <p:spPr>
          <a:xfrm>
            <a:off x="-1354502" y="3454718"/>
            <a:ext cx="972108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accent1"/>
                </a:solidFill>
              </a:rPr>
              <a:t>Always be prepared to walk away from a demand for discount</a:t>
            </a:r>
          </a:p>
          <a:p>
            <a:pPr algn="ctr"/>
            <a:r>
              <a:rPr lang="en-US" sz="1200" b="1">
                <a:solidFill>
                  <a:schemeClr val="accent1"/>
                </a:solidFill>
              </a:rPr>
              <a:t>When they request a discount - move immediately to sell your value</a:t>
            </a:r>
            <a:endParaRPr lang="en-ZA" sz="1200" b="1">
              <a:solidFill>
                <a:schemeClr val="accent1"/>
              </a:solidFill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0A5C248F-E61A-FB9F-383E-AEFC4E5FF682}"/>
              </a:ext>
            </a:extLst>
          </p:cNvPr>
          <p:cNvGraphicFramePr>
            <a:graphicFrameLocks noGrp="1"/>
          </p:cNvGraphicFramePr>
          <p:nvPr/>
        </p:nvGraphicFramePr>
        <p:xfrm>
          <a:off x="518607" y="914148"/>
          <a:ext cx="6181866" cy="269170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523553">
                  <a:extLst>
                    <a:ext uri="{9D8B030D-6E8A-4147-A177-3AD203B41FA5}">
                      <a16:colId xmlns:a16="http://schemas.microsoft.com/office/drawing/2014/main" val="343418807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888817374"/>
                    </a:ext>
                  </a:extLst>
                </a:gridCol>
                <a:gridCol w="3997913">
                  <a:extLst>
                    <a:ext uri="{9D8B030D-6E8A-4147-A177-3AD203B41FA5}">
                      <a16:colId xmlns:a16="http://schemas.microsoft.com/office/drawing/2014/main" val="2823570548"/>
                    </a:ext>
                  </a:extLst>
                </a:gridCol>
              </a:tblGrid>
              <a:tr h="405702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Month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354080"/>
                  </a:ext>
                </a:extLst>
              </a:tr>
              <a:tr h="405702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92D050"/>
                          </a:solidFill>
                        </a:rPr>
                        <a:t>REVENUE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200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>
                          <a:solidFill>
                            <a:srgbClr val="00B0F0"/>
                          </a:solidFill>
                        </a:rPr>
                        <a:t>Direct Costs Marked Up by 100%</a:t>
                      </a:r>
                      <a:endParaRPr lang="en-ZA" sz="1200" b="0">
                        <a:solidFill>
                          <a:srgbClr val="00B0F0"/>
                        </a:solidFill>
                      </a:endParaRPr>
                    </a:p>
                    <a:p>
                      <a:endParaRPr lang="en-US" sz="1200" b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983064"/>
                  </a:ext>
                </a:extLst>
              </a:tr>
              <a:tr h="4057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200" b="1">
                          <a:solidFill>
                            <a:srgbClr val="FFFF00"/>
                          </a:solidFill>
                        </a:rPr>
                        <a:t>DIRECT COSTS</a:t>
                      </a:r>
                      <a:endParaRPr lang="en-ZA" sz="1200" b="1">
                        <a:solidFill>
                          <a:srgbClr val="FFFF00"/>
                        </a:solidFill>
                      </a:endParaRPr>
                    </a:p>
                    <a:p>
                      <a:endParaRPr lang="en-US" sz="1200" b="1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>
                          <a:solidFill>
                            <a:srgbClr val="00B0F0"/>
                          </a:solidFill>
                        </a:rPr>
                        <a:t>Direct Variable Costs of Products/Services</a:t>
                      </a:r>
                      <a:endParaRPr lang="en-ZA" sz="1200" b="0">
                        <a:solidFill>
                          <a:srgbClr val="00B0F0"/>
                        </a:solidFill>
                      </a:endParaRPr>
                    </a:p>
                    <a:p>
                      <a:endParaRPr lang="en-US" sz="1200" b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234120"/>
                  </a:ext>
                </a:extLst>
              </a:tr>
              <a:tr h="4057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200" b="1">
                          <a:solidFill>
                            <a:srgbClr val="FF0000"/>
                          </a:solidFill>
                        </a:rPr>
                        <a:t>GROSS PROFIT</a:t>
                      </a:r>
                      <a:endParaRPr lang="en-ZA" sz="1200" b="1">
                        <a:solidFill>
                          <a:srgbClr val="FF0000"/>
                        </a:solidFill>
                      </a:endParaRPr>
                    </a:p>
                    <a:p>
                      <a:endParaRPr lang="en-US" sz="1200" b="1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>
                          <a:solidFill>
                            <a:srgbClr val="00B0F0"/>
                          </a:solidFill>
                        </a:rPr>
                        <a:t>Gross Margin 50%</a:t>
                      </a:r>
                      <a:endParaRPr lang="en-ZA" sz="1200" b="0">
                        <a:solidFill>
                          <a:srgbClr val="00B0F0"/>
                        </a:solidFill>
                      </a:endParaRPr>
                    </a:p>
                    <a:p>
                      <a:endParaRPr lang="en-US" sz="1200" b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444810"/>
                  </a:ext>
                </a:extLst>
              </a:tr>
              <a:tr h="4057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200" b="1">
                          <a:solidFill>
                            <a:srgbClr val="FFFF00"/>
                          </a:solidFill>
                        </a:rPr>
                        <a:t>INDIRECT COSTS</a:t>
                      </a:r>
                      <a:endParaRPr lang="en-ZA" sz="1200" b="1">
                        <a:solidFill>
                          <a:srgbClr val="FFFF00"/>
                        </a:solidFill>
                      </a:endParaRPr>
                    </a:p>
                    <a:p>
                      <a:endParaRPr lang="en-US" sz="1200" b="1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80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>
                          <a:solidFill>
                            <a:srgbClr val="00B0F0"/>
                          </a:solidFill>
                        </a:rPr>
                        <a:t>Fixed</a:t>
                      </a:r>
                      <a:r>
                        <a:rPr lang="en-US" sz="1200" b="0" baseline="0">
                          <a:solidFill>
                            <a:srgbClr val="00B0F0"/>
                          </a:solidFill>
                        </a:rPr>
                        <a:t> Expenses Overheads</a:t>
                      </a:r>
                      <a:endParaRPr lang="en-ZA" sz="1200" b="0">
                        <a:solidFill>
                          <a:srgbClr val="00B0F0"/>
                        </a:solidFill>
                      </a:endParaRPr>
                    </a:p>
                    <a:p>
                      <a:endParaRPr lang="en-US" sz="1200" b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566670"/>
                  </a:ext>
                </a:extLst>
              </a:tr>
              <a:tr h="405702"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rgbClr val="FF0000"/>
                          </a:solidFill>
                        </a:rPr>
                        <a:t>PBT</a:t>
                      </a:r>
                      <a:endParaRPr lang="en-US" sz="1200" b="1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>
                          <a:solidFill>
                            <a:srgbClr val="00B0F0"/>
                          </a:solidFill>
                        </a:rPr>
                        <a:t>Operating</a:t>
                      </a:r>
                      <a:r>
                        <a:rPr lang="en-US" sz="1200" b="0" baseline="0">
                          <a:solidFill>
                            <a:srgbClr val="00B0F0"/>
                          </a:solidFill>
                        </a:rPr>
                        <a:t> Profit</a:t>
                      </a:r>
                      <a:endParaRPr lang="en-ZA" sz="1200" b="0">
                        <a:solidFill>
                          <a:srgbClr val="00B0F0"/>
                        </a:solidFill>
                      </a:endParaRPr>
                    </a:p>
                    <a:p>
                      <a:endParaRPr lang="en-US" sz="1200" b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347464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3CAD09D-7BF9-B1CB-DA8D-1F7072A17410}"/>
              </a:ext>
            </a:extLst>
          </p:cNvPr>
          <p:cNvCxnSpPr>
            <a:cxnSpLocks/>
          </p:cNvCxnSpPr>
          <p:nvPr/>
        </p:nvCxnSpPr>
        <p:spPr>
          <a:xfrm flipH="1">
            <a:off x="2722880" y="652319"/>
            <a:ext cx="3301637" cy="611081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4A0D6CA-F15A-6D92-3D69-C41009CB258F}"/>
              </a:ext>
            </a:extLst>
          </p:cNvPr>
          <p:cNvCxnSpPr>
            <a:cxnSpLocks/>
          </p:cNvCxnSpPr>
          <p:nvPr/>
        </p:nvCxnSpPr>
        <p:spPr>
          <a:xfrm flipH="1">
            <a:off x="2722880" y="2040738"/>
            <a:ext cx="4465138" cy="4214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C4E4541-2768-0A21-F3C9-8A230A040067}"/>
              </a:ext>
            </a:extLst>
          </p:cNvPr>
          <p:cNvCxnSpPr>
            <a:cxnSpLocks/>
          </p:cNvCxnSpPr>
          <p:nvPr/>
        </p:nvCxnSpPr>
        <p:spPr>
          <a:xfrm flipH="1">
            <a:off x="2682408" y="2942493"/>
            <a:ext cx="4775032" cy="2444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FC3370FE-D32F-1BBC-391C-2995690DB622}"/>
              </a:ext>
            </a:extLst>
          </p:cNvPr>
          <p:cNvSpPr/>
          <p:nvPr/>
        </p:nvSpPr>
        <p:spPr>
          <a:xfrm>
            <a:off x="2052320" y="1331895"/>
            <a:ext cx="630088" cy="4410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170</a:t>
            </a:r>
            <a:endParaRPr lang="en-ZA" b="1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A4480A-5FE7-E271-0700-252B4A8C44B3}"/>
              </a:ext>
            </a:extLst>
          </p:cNvPr>
          <p:cNvSpPr/>
          <p:nvPr/>
        </p:nvSpPr>
        <p:spPr>
          <a:xfrm>
            <a:off x="2057730" y="2229474"/>
            <a:ext cx="632509" cy="4505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70</a:t>
            </a:r>
            <a:endParaRPr lang="en-ZA" sz="2000" b="1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5BA31BB-0187-8B2A-B6E1-01132B88106A}"/>
              </a:ext>
            </a:extLst>
          </p:cNvPr>
          <p:cNvSpPr/>
          <p:nvPr/>
        </p:nvSpPr>
        <p:spPr>
          <a:xfrm>
            <a:off x="2052320" y="3160653"/>
            <a:ext cx="637920" cy="44519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(10)</a:t>
            </a:r>
            <a:endParaRPr lang="en-ZA" b="1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A338AC-403B-4F31-33E1-18FCC4B68731}"/>
              </a:ext>
            </a:extLst>
          </p:cNvPr>
          <p:cNvSpPr txBox="1"/>
          <p:nvPr/>
        </p:nvSpPr>
        <p:spPr>
          <a:xfrm>
            <a:off x="1231756" y="5790008"/>
            <a:ext cx="52897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9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/>
          <p:nvPr/>
        </p:nvSpPr>
        <p:spPr>
          <a:xfrm>
            <a:off x="-650" y="0"/>
            <a:ext cx="9144000" cy="149400"/>
          </a:xfrm>
          <a:prstGeom prst="rect">
            <a:avLst/>
          </a:prstGeom>
          <a:solidFill>
            <a:srgbClr val="2B38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" name="Google Shape;76;p2"/>
          <p:cNvGrpSpPr/>
          <p:nvPr/>
        </p:nvGrpSpPr>
        <p:grpSpPr>
          <a:xfrm>
            <a:off x="-650" y="4094275"/>
            <a:ext cx="9220202" cy="1209449"/>
            <a:chOff x="-650" y="4094275"/>
            <a:chExt cx="9220202" cy="1209449"/>
          </a:xfrm>
        </p:grpSpPr>
        <p:sp>
          <p:nvSpPr>
            <p:cNvPr id="77" name="Google Shape;77;p2"/>
            <p:cNvSpPr/>
            <p:nvPr/>
          </p:nvSpPr>
          <p:spPr>
            <a:xfrm>
              <a:off x="-50" y="4219725"/>
              <a:ext cx="9144000" cy="923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3716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650" y="4174300"/>
              <a:ext cx="9144000" cy="77100"/>
            </a:xfrm>
            <a:prstGeom prst="rect">
              <a:avLst/>
            </a:prstGeom>
            <a:solidFill>
              <a:srgbClr val="E81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9" name="Google Shape;79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701350" y="4094275"/>
              <a:ext cx="2518202" cy="1209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2398" y="4491350"/>
              <a:ext cx="1341452" cy="507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672962" y="4492472"/>
              <a:ext cx="1461900" cy="5639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453773" y="4289799"/>
              <a:ext cx="1085350" cy="8105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" name="Google Shape;83;p2"/>
            <p:cNvSpPr txBox="1"/>
            <p:nvPr/>
          </p:nvSpPr>
          <p:spPr>
            <a:xfrm>
              <a:off x="952500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Brought to you by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4" name="Google Shape;84;p2"/>
            <p:cNvSpPr txBox="1"/>
            <p:nvPr/>
          </p:nvSpPr>
          <p:spPr>
            <a:xfrm>
              <a:off x="3672962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In Partnership with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85" name="Google Shape;85;p2"/>
            <p:cNvCxnSpPr/>
            <p:nvPr/>
          </p:nvCxnSpPr>
          <p:spPr>
            <a:xfrm>
              <a:off x="3461992" y="4388317"/>
              <a:ext cx="0" cy="615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5" name="Picture 13" descr="Logo&#10;&#10;Description automatically generated">
            <a:extLst>
              <a:ext uri="{FF2B5EF4-FFF2-40B4-BE49-F238E27FC236}">
                <a16:creationId xmlns:a16="http://schemas.microsoft.com/office/drawing/2014/main" id="{668F5040-ACA5-774E-E051-8130433313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7192" y="4402667"/>
            <a:ext cx="901699" cy="66145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7B51226-DD71-20A3-259E-D57478A205DD}"/>
              </a:ext>
            </a:extLst>
          </p:cNvPr>
          <p:cNvSpPr txBox="1">
            <a:spLocks/>
          </p:cNvSpPr>
          <p:nvPr/>
        </p:nvSpPr>
        <p:spPr>
          <a:xfrm>
            <a:off x="-168089" y="389350"/>
            <a:ext cx="9144001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4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b="1"/>
              <a:t>BUDGETING</a:t>
            </a:r>
            <a:r>
              <a:rPr lang="en-GB"/>
              <a:t> </a:t>
            </a:r>
            <a:r>
              <a:rPr lang="en-GB" sz="2000"/>
              <a:t> - YOUR </a:t>
            </a:r>
            <a:r>
              <a:rPr lang="en-GB" sz="2000" b="1" i="1">
                <a:solidFill>
                  <a:srgbClr val="0070C0"/>
                </a:solidFill>
              </a:rPr>
              <a:t>FINANCIAL MODEL</a:t>
            </a:r>
            <a:endParaRPr lang="en-ZA">
              <a:solidFill>
                <a:srgbClr val="0070C0"/>
              </a:solidFill>
            </a:endParaRPr>
          </a:p>
        </p:txBody>
      </p:sp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9606ACAA-00DF-5D98-6C56-6E3F4F48120E}"/>
              </a:ext>
            </a:extLst>
          </p:cNvPr>
          <p:cNvGraphicFramePr>
            <a:graphicFrameLocks noGrp="1"/>
          </p:cNvGraphicFramePr>
          <p:nvPr/>
        </p:nvGraphicFramePr>
        <p:xfrm>
          <a:off x="191208" y="1014865"/>
          <a:ext cx="8760281" cy="2438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05657">
                  <a:extLst>
                    <a:ext uri="{9D8B030D-6E8A-4147-A177-3AD203B41FA5}">
                      <a16:colId xmlns:a16="http://schemas.microsoft.com/office/drawing/2014/main" val="1911851670"/>
                    </a:ext>
                  </a:extLst>
                </a:gridCol>
                <a:gridCol w="542584">
                  <a:extLst>
                    <a:ext uri="{9D8B030D-6E8A-4147-A177-3AD203B41FA5}">
                      <a16:colId xmlns:a16="http://schemas.microsoft.com/office/drawing/2014/main" val="3664199244"/>
                    </a:ext>
                  </a:extLst>
                </a:gridCol>
                <a:gridCol w="592670">
                  <a:extLst>
                    <a:ext uri="{9D8B030D-6E8A-4147-A177-3AD203B41FA5}">
                      <a16:colId xmlns:a16="http://schemas.microsoft.com/office/drawing/2014/main" val="4127595037"/>
                    </a:ext>
                  </a:extLst>
                </a:gridCol>
                <a:gridCol w="592670">
                  <a:extLst>
                    <a:ext uri="{9D8B030D-6E8A-4147-A177-3AD203B41FA5}">
                      <a16:colId xmlns:a16="http://schemas.microsoft.com/office/drawing/2014/main" val="833992123"/>
                    </a:ext>
                  </a:extLst>
                </a:gridCol>
                <a:gridCol w="592670">
                  <a:extLst>
                    <a:ext uri="{9D8B030D-6E8A-4147-A177-3AD203B41FA5}">
                      <a16:colId xmlns:a16="http://schemas.microsoft.com/office/drawing/2014/main" val="3462147554"/>
                    </a:ext>
                  </a:extLst>
                </a:gridCol>
                <a:gridCol w="592670">
                  <a:extLst>
                    <a:ext uri="{9D8B030D-6E8A-4147-A177-3AD203B41FA5}">
                      <a16:colId xmlns:a16="http://schemas.microsoft.com/office/drawing/2014/main" val="1273662403"/>
                    </a:ext>
                  </a:extLst>
                </a:gridCol>
                <a:gridCol w="592670">
                  <a:extLst>
                    <a:ext uri="{9D8B030D-6E8A-4147-A177-3AD203B41FA5}">
                      <a16:colId xmlns:a16="http://schemas.microsoft.com/office/drawing/2014/main" val="3828042179"/>
                    </a:ext>
                  </a:extLst>
                </a:gridCol>
                <a:gridCol w="592670">
                  <a:extLst>
                    <a:ext uri="{9D8B030D-6E8A-4147-A177-3AD203B41FA5}">
                      <a16:colId xmlns:a16="http://schemas.microsoft.com/office/drawing/2014/main" val="4116614866"/>
                    </a:ext>
                  </a:extLst>
                </a:gridCol>
                <a:gridCol w="592670">
                  <a:extLst>
                    <a:ext uri="{9D8B030D-6E8A-4147-A177-3AD203B41FA5}">
                      <a16:colId xmlns:a16="http://schemas.microsoft.com/office/drawing/2014/main" val="2668184566"/>
                    </a:ext>
                  </a:extLst>
                </a:gridCol>
                <a:gridCol w="592670">
                  <a:extLst>
                    <a:ext uri="{9D8B030D-6E8A-4147-A177-3AD203B41FA5}">
                      <a16:colId xmlns:a16="http://schemas.microsoft.com/office/drawing/2014/main" val="3783971741"/>
                    </a:ext>
                  </a:extLst>
                </a:gridCol>
                <a:gridCol w="592670">
                  <a:extLst>
                    <a:ext uri="{9D8B030D-6E8A-4147-A177-3AD203B41FA5}">
                      <a16:colId xmlns:a16="http://schemas.microsoft.com/office/drawing/2014/main" val="3774205202"/>
                    </a:ext>
                  </a:extLst>
                </a:gridCol>
                <a:gridCol w="592670">
                  <a:extLst>
                    <a:ext uri="{9D8B030D-6E8A-4147-A177-3AD203B41FA5}">
                      <a16:colId xmlns:a16="http://schemas.microsoft.com/office/drawing/2014/main" val="3820005629"/>
                    </a:ext>
                  </a:extLst>
                </a:gridCol>
                <a:gridCol w="592670">
                  <a:extLst>
                    <a:ext uri="{9D8B030D-6E8A-4147-A177-3AD203B41FA5}">
                      <a16:colId xmlns:a16="http://schemas.microsoft.com/office/drawing/2014/main" val="2006628112"/>
                    </a:ext>
                  </a:extLst>
                </a:gridCol>
                <a:gridCol w="592670">
                  <a:extLst>
                    <a:ext uri="{9D8B030D-6E8A-4147-A177-3AD203B41FA5}">
                      <a16:colId xmlns:a16="http://schemas.microsoft.com/office/drawing/2014/main" val="595993401"/>
                    </a:ext>
                  </a:extLst>
                </a:gridCol>
              </a:tblGrid>
              <a:tr h="234572">
                <a:tc>
                  <a:txBody>
                    <a:bodyPr/>
                    <a:lstStyle/>
                    <a:p>
                      <a:endParaRPr lang="en-ZA" sz="800" b="1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>
                          <a:solidFill>
                            <a:srgbClr val="0070C0"/>
                          </a:solidFill>
                        </a:rPr>
                        <a:t>JAN</a:t>
                      </a:r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>
                          <a:solidFill>
                            <a:srgbClr val="0070C0"/>
                          </a:solidFill>
                        </a:rPr>
                        <a:t>FEB</a:t>
                      </a:r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>
                          <a:solidFill>
                            <a:srgbClr val="0070C0"/>
                          </a:solidFill>
                        </a:rPr>
                        <a:t>MAR</a:t>
                      </a:r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>
                          <a:solidFill>
                            <a:srgbClr val="0070C0"/>
                          </a:solidFill>
                        </a:rPr>
                        <a:t>APR</a:t>
                      </a:r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>
                          <a:solidFill>
                            <a:srgbClr val="0070C0"/>
                          </a:solidFill>
                        </a:rPr>
                        <a:t>MAY</a:t>
                      </a:r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>
                          <a:solidFill>
                            <a:srgbClr val="0070C0"/>
                          </a:solidFill>
                        </a:rPr>
                        <a:t>JUN</a:t>
                      </a:r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>
                          <a:solidFill>
                            <a:srgbClr val="0070C0"/>
                          </a:solidFill>
                        </a:rPr>
                        <a:t>JUL</a:t>
                      </a:r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>
                          <a:solidFill>
                            <a:srgbClr val="0070C0"/>
                          </a:solidFill>
                        </a:rPr>
                        <a:t>AUG</a:t>
                      </a:r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>
                          <a:solidFill>
                            <a:srgbClr val="0070C0"/>
                          </a:solidFill>
                        </a:rPr>
                        <a:t>SEP</a:t>
                      </a:r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>
                          <a:solidFill>
                            <a:srgbClr val="0070C0"/>
                          </a:solidFill>
                        </a:rPr>
                        <a:t>OCT</a:t>
                      </a:r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>
                          <a:solidFill>
                            <a:srgbClr val="0070C0"/>
                          </a:solidFill>
                        </a:rPr>
                        <a:t>NOV</a:t>
                      </a:r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>
                          <a:solidFill>
                            <a:srgbClr val="0070C0"/>
                          </a:solidFill>
                        </a:rPr>
                        <a:t>DEC</a:t>
                      </a:r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solidFill>
                            <a:srgbClr val="0070C0"/>
                          </a:solidFill>
                        </a:rPr>
                        <a:t>TOT</a:t>
                      </a:r>
                      <a:endParaRPr lang="en-ZA" sz="10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698762"/>
                  </a:ext>
                </a:extLst>
              </a:tr>
              <a:tr h="193114">
                <a:tc>
                  <a:txBody>
                    <a:bodyPr/>
                    <a:lstStyle/>
                    <a:p>
                      <a:r>
                        <a:rPr lang="en-GB" sz="800" b="1">
                          <a:solidFill>
                            <a:srgbClr val="92D050"/>
                          </a:solidFill>
                        </a:rPr>
                        <a:t>REVENUE</a:t>
                      </a:r>
                    </a:p>
                    <a:p>
                      <a:endParaRPr lang="en-ZA" sz="400" b="1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700486"/>
                  </a:ext>
                </a:extLst>
              </a:tr>
              <a:tr h="208354">
                <a:tc>
                  <a:txBody>
                    <a:bodyPr/>
                    <a:lstStyle/>
                    <a:p>
                      <a:r>
                        <a:rPr lang="en-GB" sz="800" b="1">
                          <a:solidFill>
                            <a:srgbClr val="0070C0"/>
                          </a:solidFill>
                        </a:rPr>
                        <a:t>DIRECT COSTS</a:t>
                      </a:r>
                    </a:p>
                    <a:p>
                      <a:endParaRPr lang="en-ZA" sz="400" b="1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112759"/>
                  </a:ext>
                </a:extLst>
              </a:tr>
              <a:tr h="190937">
                <a:tc>
                  <a:txBody>
                    <a:bodyPr/>
                    <a:lstStyle/>
                    <a:p>
                      <a:r>
                        <a:rPr lang="en-GB" sz="800" b="1">
                          <a:solidFill>
                            <a:srgbClr val="FF0000"/>
                          </a:solidFill>
                        </a:rPr>
                        <a:t>GROSS PROFIT</a:t>
                      </a:r>
                    </a:p>
                    <a:p>
                      <a:endParaRPr lang="en-ZA" sz="400" b="1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713753"/>
                  </a:ext>
                </a:extLst>
              </a:tr>
              <a:tr h="230669">
                <a:tc>
                  <a:txBody>
                    <a:bodyPr/>
                    <a:lstStyle/>
                    <a:p>
                      <a:r>
                        <a:rPr lang="en-GB" sz="800" b="1">
                          <a:solidFill>
                            <a:srgbClr val="0070C0"/>
                          </a:solidFill>
                        </a:rPr>
                        <a:t>INDIRECT COSTS</a:t>
                      </a:r>
                    </a:p>
                    <a:p>
                      <a:endParaRPr lang="en-ZA" sz="400" b="1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635157"/>
                  </a:ext>
                </a:extLst>
              </a:tr>
              <a:tr h="220436">
                <a:tc>
                  <a:txBody>
                    <a:bodyPr/>
                    <a:lstStyle/>
                    <a:p>
                      <a:r>
                        <a:rPr lang="en-GB" sz="800" b="1">
                          <a:solidFill>
                            <a:srgbClr val="FF0000"/>
                          </a:solidFill>
                        </a:rPr>
                        <a:t>PBT</a:t>
                      </a:r>
                    </a:p>
                    <a:p>
                      <a:endParaRPr lang="en-ZA" sz="400" b="1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444723"/>
                  </a:ext>
                </a:extLst>
              </a:tr>
              <a:tr h="212272">
                <a:tc>
                  <a:txBody>
                    <a:bodyPr/>
                    <a:lstStyle/>
                    <a:p>
                      <a:r>
                        <a:rPr lang="en-GB" sz="800" b="1">
                          <a:solidFill>
                            <a:srgbClr val="0070C0"/>
                          </a:solidFill>
                        </a:rPr>
                        <a:t>TAX</a:t>
                      </a:r>
                    </a:p>
                    <a:p>
                      <a:endParaRPr lang="en-ZA" sz="400" b="1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948234"/>
                  </a:ext>
                </a:extLst>
              </a:tr>
              <a:tr h="211183">
                <a:tc>
                  <a:txBody>
                    <a:bodyPr/>
                    <a:lstStyle/>
                    <a:p>
                      <a:r>
                        <a:rPr lang="en-GB" sz="800" b="1">
                          <a:solidFill>
                            <a:srgbClr val="FF0000"/>
                          </a:solidFill>
                        </a:rPr>
                        <a:t>PAT</a:t>
                      </a:r>
                    </a:p>
                    <a:p>
                      <a:endParaRPr lang="en-ZA" sz="400" b="1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479024"/>
                  </a:ext>
                </a:extLst>
              </a:tr>
              <a:tr h="210094">
                <a:tc>
                  <a:txBody>
                    <a:bodyPr/>
                    <a:lstStyle/>
                    <a:p>
                      <a:r>
                        <a:rPr lang="en-GB" sz="800" b="1">
                          <a:solidFill>
                            <a:srgbClr val="FF0000"/>
                          </a:solidFill>
                        </a:rPr>
                        <a:t>DISTRIB PROFIT</a:t>
                      </a:r>
                    </a:p>
                    <a:p>
                      <a:endParaRPr lang="en-ZA" sz="400" b="1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6052362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9EB41DEE-F668-BAF7-B5C2-0CF0D1641BB5}"/>
              </a:ext>
            </a:extLst>
          </p:cNvPr>
          <p:cNvSpPr/>
          <p:nvPr/>
        </p:nvSpPr>
        <p:spPr>
          <a:xfrm>
            <a:off x="-14125" y="3554885"/>
            <a:ext cx="9144001" cy="581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/>
              <a:t>Begin with overheads then calculate the sales required at the margin of selling that will yield a profit</a:t>
            </a:r>
            <a:endParaRPr lang="en-ZA" b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D321EB-E82C-2B62-8E0E-22F9938C8C7C}"/>
              </a:ext>
            </a:extLst>
          </p:cNvPr>
          <p:cNvSpPr/>
          <p:nvPr/>
        </p:nvSpPr>
        <p:spPr>
          <a:xfrm>
            <a:off x="2992906" y="1307682"/>
            <a:ext cx="4759779" cy="54137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rgbClr val="0070C0"/>
                </a:solidFill>
              </a:rPr>
              <a:t>Start with Fixed Costs overheads which are required in running the business and that do NOT vary with Sales. These expenses must be recoverable through Gross Profit and Sales</a:t>
            </a:r>
            <a:endParaRPr lang="en-ZA" sz="1050">
              <a:solidFill>
                <a:srgbClr val="0070C0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9D132C-05C1-02D0-CDB3-639CF9499E67}"/>
              </a:ext>
            </a:extLst>
          </p:cNvPr>
          <p:cNvCxnSpPr>
            <a:cxnSpLocks/>
          </p:cNvCxnSpPr>
          <p:nvPr/>
        </p:nvCxnSpPr>
        <p:spPr>
          <a:xfrm flipH="1">
            <a:off x="1282390" y="1692695"/>
            <a:ext cx="1710516" cy="48786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09C6AF9-B3DC-209E-0965-69E1D9503593}"/>
              </a:ext>
            </a:extLst>
          </p:cNvPr>
          <p:cNvSpPr/>
          <p:nvPr/>
        </p:nvSpPr>
        <p:spPr>
          <a:xfrm>
            <a:off x="2992906" y="1893646"/>
            <a:ext cx="4759779" cy="5413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rgbClr val="0070C0"/>
                </a:solidFill>
              </a:rPr>
              <a:t>Estimate the Average Cost of Sales that is represented by the  Variable costs of product/service you are selling. These are only incurred when a sale occurs and relate directly to sales </a:t>
            </a:r>
            <a:endParaRPr lang="en-ZA" sz="1050">
              <a:solidFill>
                <a:srgbClr val="0070C0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55AF856-B285-0711-E328-4A92787B495D}"/>
              </a:ext>
            </a:extLst>
          </p:cNvPr>
          <p:cNvCxnSpPr>
            <a:cxnSpLocks/>
          </p:cNvCxnSpPr>
          <p:nvPr/>
        </p:nvCxnSpPr>
        <p:spPr>
          <a:xfrm flipH="1" flipV="1">
            <a:off x="1493850" y="1692695"/>
            <a:ext cx="1438736" cy="425453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16B9EB7F-2F72-AB7F-F4AC-B69B8F55E579}"/>
              </a:ext>
            </a:extLst>
          </p:cNvPr>
          <p:cNvSpPr/>
          <p:nvPr/>
        </p:nvSpPr>
        <p:spPr>
          <a:xfrm>
            <a:off x="2992904" y="2476978"/>
            <a:ext cx="4759779" cy="4407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0070C0"/>
              </a:solidFill>
            </a:endParaRPr>
          </a:p>
          <a:p>
            <a:pPr algn="ctr"/>
            <a:r>
              <a:rPr lang="en-US" sz="1050">
                <a:solidFill>
                  <a:srgbClr val="0070C0"/>
                </a:solidFill>
              </a:rPr>
              <a:t>Work out the Breakeven Revenue where Gross Margin =Overheads. The GP% is the GP/Salesx100%</a:t>
            </a:r>
            <a:endParaRPr lang="en-ZA" sz="1050">
              <a:solidFill>
                <a:srgbClr val="0070C0"/>
              </a:solidFill>
            </a:endParaRPr>
          </a:p>
          <a:p>
            <a:pPr algn="ctr"/>
            <a:r>
              <a:rPr lang="en-US" sz="1050">
                <a:solidFill>
                  <a:srgbClr val="0070C0"/>
                </a:solidFill>
              </a:rPr>
              <a:t> </a:t>
            </a:r>
            <a:endParaRPr lang="en-ZA" sz="1050">
              <a:solidFill>
                <a:srgbClr val="0070C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D80D90D-9D4A-A1F7-4E25-273BE95451B2}"/>
              </a:ext>
            </a:extLst>
          </p:cNvPr>
          <p:cNvSpPr/>
          <p:nvPr/>
        </p:nvSpPr>
        <p:spPr>
          <a:xfrm>
            <a:off x="2992905" y="2971553"/>
            <a:ext cx="4759779" cy="5413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rgbClr val="0070C0"/>
                </a:solidFill>
              </a:rPr>
              <a:t>Add the Profit you require for financing growth and recalculate the required Revenue &amp; Gross Profit working from bottom to top line </a:t>
            </a:r>
            <a:endParaRPr lang="en-ZA" sz="1050">
              <a:solidFill>
                <a:srgbClr val="0070C0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6D80853-9B5D-4FDD-2215-DA11ADBFDA13}"/>
              </a:ext>
            </a:extLst>
          </p:cNvPr>
          <p:cNvCxnSpPr>
            <a:cxnSpLocks/>
          </p:cNvCxnSpPr>
          <p:nvPr/>
        </p:nvCxnSpPr>
        <p:spPr>
          <a:xfrm flipH="1" flipV="1">
            <a:off x="1453773" y="2571750"/>
            <a:ext cx="1412171" cy="68416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536197F-73AB-B7DD-583C-00E2C9210033}"/>
              </a:ext>
            </a:extLst>
          </p:cNvPr>
          <p:cNvCxnSpPr/>
          <p:nvPr/>
        </p:nvCxnSpPr>
        <p:spPr>
          <a:xfrm flipH="1" flipV="1">
            <a:off x="1453773" y="1905421"/>
            <a:ext cx="1504268" cy="791936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1BBAE61-C6C6-868A-07D7-2EB12FBB1956}"/>
              </a:ext>
            </a:extLst>
          </p:cNvPr>
          <p:cNvCxnSpPr>
            <a:cxnSpLocks/>
          </p:cNvCxnSpPr>
          <p:nvPr/>
        </p:nvCxnSpPr>
        <p:spPr>
          <a:xfrm flipV="1">
            <a:off x="1462490" y="1264204"/>
            <a:ext cx="0" cy="66173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urved Left Arrow 43">
            <a:extLst>
              <a:ext uri="{FF2B5EF4-FFF2-40B4-BE49-F238E27FC236}">
                <a16:creationId xmlns:a16="http://schemas.microsoft.com/office/drawing/2014/main" id="{9062636F-CA23-738D-DA7E-759810D4FB3B}"/>
              </a:ext>
            </a:extLst>
          </p:cNvPr>
          <p:cNvSpPr/>
          <p:nvPr/>
        </p:nvSpPr>
        <p:spPr>
          <a:xfrm flipH="1" flipV="1">
            <a:off x="849934" y="1264204"/>
            <a:ext cx="405035" cy="1341151"/>
          </a:xfrm>
          <a:prstGeom prst="curved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82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5" grpId="0" animBg="1"/>
      <p:bldP spid="20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/>
          <p:nvPr/>
        </p:nvSpPr>
        <p:spPr>
          <a:xfrm>
            <a:off x="-650" y="0"/>
            <a:ext cx="9144000" cy="149400"/>
          </a:xfrm>
          <a:prstGeom prst="rect">
            <a:avLst/>
          </a:prstGeom>
          <a:solidFill>
            <a:srgbClr val="2B38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" name="Google Shape;76;p2"/>
          <p:cNvGrpSpPr/>
          <p:nvPr/>
        </p:nvGrpSpPr>
        <p:grpSpPr>
          <a:xfrm>
            <a:off x="-650" y="4094275"/>
            <a:ext cx="9220202" cy="1209449"/>
            <a:chOff x="-650" y="4094275"/>
            <a:chExt cx="9220202" cy="1209449"/>
          </a:xfrm>
        </p:grpSpPr>
        <p:sp>
          <p:nvSpPr>
            <p:cNvPr id="77" name="Google Shape;77;p2"/>
            <p:cNvSpPr/>
            <p:nvPr/>
          </p:nvSpPr>
          <p:spPr>
            <a:xfrm>
              <a:off x="-50" y="4219725"/>
              <a:ext cx="9144000" cy="923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3716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650" y="4174300"/>
              <a:ext cx="9144000" cy="77100"/>
            </a:xfrm>
            <a:prstGeom prst="rect">
              <a:avLst/>
            </a:prstGeom>
            <a:solidFill>
              <a:srgbClr val="E81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9" name="Google Shape;79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701350" y="4094275"/>
              <a:ext cx="2518202" cy="1209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2398" y="4491350"/>
              <a:ext cx="1341452" cy="507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672962" y="4492472"/>
              <a:ext cx="1461900" cy="5639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453773" y="4289799"/>
              <a:ext cx="1085350" cy="8105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" name="Google Shape;83;p2"/>
            <p:cNvSpPr txBox="1"/>
            <p:nvPr/>
          </p:nvSpPr>
          <p:spPr>
            <a:xfrm>
              <a:off x="952500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Brought to you by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4" name="Google Shape;84;p2"/>
            <p:cNvSpPr txBox="1"/>
            <p:nvPr/>
          </p:nvSpPr>
          <p:spPr>
            <a:xfrm>
              <a:off x="3672962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In Partnership with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85" name="Google Shape;85;p2"/>
            <p:cNvCxnSpPr/>
            <p:nvPr/>
          </p:nvCxnSpPr>
          <p:spPr>
            <a:xfrm>
              <a:off x="3461992" y="4388317"/>
              <a:ext cx="0" cy="615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5" name="Picture 13" descr="Logo&#10;&#10;Description automatically generated">
            <a:extLst>
              <a:ext uri="{FF2B5EF4-FFF2-40B4-BE49-F238E27FC236}">
                <a16:creationId xmlns:a16="http://schemas.microsoft.com/office/drawing/2014/main" id="{668F5040-ACA5-774E-E051-8130433313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7192" y="4402667"/>
            <a:ext cx="901699" cy="66145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58468A4-B73A-44BB-0062-CEF7F8063D28}"/>
              </a:ext>
            </a:extLst>
          </p:cNvPr>
          <p:cNvSpPr/>
          <p:nvPr/>
        </p:nvSpPr>
        <p:spPr>
          <a:xfrm>
            <a:off x="838054" y="813841"/>
            <a:ext cx="2827972" cy="25775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800" b="1" dirty="0"/>
              <a:t>FROM</a:t>
            </a:r>
            <a:endParaRPr lang="en-ZA" sz="2400" b="1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37DF8E7-62C1-30DA-E1F4-03621B623D0A}"/>
              </a:ext>
            </a:extLst>
          </p:cNvPr>
          <p:cNvSpPr txBox="1">
            <a:spLocks/>
          </p:cNvSpPr>
          <p:nvPr/>
        </p:nvSpPr>
        <p:spPr>
          <a:xfrm>
            <a:off x="3666026" y="816686"/>
            <a:ext cx="2856350" cy="23687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-GB" sz="1800" b="1" dirty="0">
                <a:solidFill>
                  <a:schemeClr val="tx1"/>
                </a:solidFill>
              </a:rPr>
              <a:t>TO</a:t>
            </a:r>
            <a:endParaRPr lang="en-ZA" sz="2400" b="1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BEB880-88E9-6177-206E-9A3FA9A6E6A1}"/>
              </a:ext>
            </a:extLst>
          </p:cNvPr>
          <p:cNvSpPr/>
          <p:nvPr/>
        </p:nvSpPr>
        <p:spPr>
          <a:xfrm>
            <a:off x="838054" y="1076341"/>
            <a:ext cx="2834908" cy="875405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b="1" dirty="0"/>
              <a:t>SHAREHOLDER CAPITAL</a:t>
            </a:r>
          </a:p>
          <a:p>
            <a:pPr algn="ctr"/>
            <a:r>
              <a:rPr lang="en-GB" sz="1100" b="1" dirty="0"/>
              <a:t>RESERVES / RETAINED PROFIT</a:t>
            </a:r>
          </a:p>
          <a:p>
            <a:pPr algn="ctr"/>
            <a:endParaRPr lang="en-GB" sz="1100" b="1" dirty="0"/>
          </a:p>
          <a:p>
            <a:pPr algn="ctr"/>
            <a:r>
              <a:rPr lang="en-GB" sz="1100" b="1" dirty="0"/>
              <a:t>LONG TERM LOANS</a:t>
            </a:r>
            <a:endParaRPr lang="en-ZA" sz="11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63878B-BF8F-64BB-183D-373C3FFD72B9}"/>
              </a:ext>
            </a:extLst>
          </p:cNvPr>
          <p:cNvSpPr/>
          <p:nvPr/>
        </p:nvSpPr>
        <p:spPr>
          <a:xfrm>
            <a:off x="3655305" y="1081810"/>
            <a:ext cx="2834908" cy="870732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b="1"/>
              <a:t>FIXED ASSETS</a:t>
            </a:r>
          </a:p>
          <a:p>
            <a:pPr algn="ctr"/>
            <a:endParaRPr lang="en-GB" sz="1200" b="1"/>
          </a:p>
          <a:p>
            <a:pPr algn="ctr"/>
            <a:r>
              <a:rPr lang="en-GB" sz="1200" b="1"/>
              <a:t>INVESTMENTS</a:t>
            </a:r>
            <a:endParaRPr lang="en-ZA" sz="1200" b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945CE0-3839-4AA9-6A1E-05E643664AA9}"/>
              </a:ext>
            </a:extLst>
          </p:cNvPr>
          <p:cNvSpPr/>
          <p:nvPr/>
        </p:nvSpPr>
        <p:spPr>
          <a:xfrm>
            <a:off x="838054" y="1966717"/>
            <a:ext cx="2834908" cy="875405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b="1" dirty="0"/>
              <a:t>SHORT TERM LOANS</a:t>
            </a:r>
          </a:p>
          <a:p>
            <a:pPr algn="ctr"/>
            <a:endParaRPr lang="en-GB" sz="1100" b="1" dirty="0"/>
          </a:p>
          <a:p>
            <a:pPr algn="ctr"/>
            <a:r>
              <a:rPr lang="en-GB" sz="1100" b="1" dirty="0"/>
              <a:t>CREDITORS</a:t>
            </a:r>
          </a:p>
          <a:p>
            <a:pPr algn="ctr"/>
            <a:endParaRPr lang="en-GB" sz="1100" b="1" dirty="0"/>
          </a:p>
          <a:p>
            <a:pPr algn="ctr"/>
            <a:r>
              <a:rPr lang="en-GB" sz="1100" b="1" dirty="0"/>
              <a:t>TAX &amp; OTHER S-TLIABILITIES</a:t>
            </a:r>
            <a:endParaRPr lang="en-ZA" sz="11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CE26C5-6031-8879-2696-3E109AA633B7}"/>
              </a:ext>
            </a:extLst>
          </p:cNvPr>
          <p:cNvSpPr/>
          <p:nvPr/>
        </p:nvSpPr>
        <p:spPr>
          <a:xfrm>
            <a:off x="3666026" y="1957207"/>
            <a:ext cx="2856350" cy="870731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STOCK</a:t>
            </a:r>
          </a:p>
          <a:p>
            <a:pPr algn="ctr"/>
            <a:endParaRPr lang="en-GB" sz="1200" b="1" dirty="0"/>
          </a:p>
          <a:p>
            <a:pPr algn="ctr"/>
            <a:r>
              <a:rPr lang="en-GB" sz="1200" b="1" dirty="0"/>
              <a:t>DEBTORS</a:t>
            </a:r>
          </a:p>
          <a:p>
            <a:pPr algn="ctr"/>
            <a:endParaRPr lang="en-GB" sz="1200" b="1" dirty="0"/>
          </a:p>
          <a:p>
            <a:pPr algn="ctr"/>
            <a:r>
              <a:rPr lang="en-GB" sz="1200" b="1" dirty="0">
                <a:solidFill>
                  <a:srgbClr val="FF0000"/>
                </a:solidFill>
              </a:rPr>
              <a:t>CASH</a:t>
            </a:r>
            <a:endParaRPr lang="en-ZA" sz="1200" b="1" dirty="0">
              <a:solidFill>
                <a:srgbClr val="FF0000"/>
              </a:solidFill>
            </a:endParaRPr>
          </a:p>
        </p:txBody>
      </p:sp>
      <p:sp>
        <p:nvSpPr>
          <p:cNvPr id="13" name="Arrow: Curved Left 12">
            <a:extLst>
              <a:ext uri="{FF2B5EF4-FFF2-40B4-BE49-F238E27FC236}">
                <a16:creationId xmlns:a16="http://schemas.microsoft.com/office/drawing/2014/main" id="{01390124-0574-6157-C404-60F6B7F4DA2B}"/>
              </a:ext>
            </a:extLst>
          </p:cNvPr>
          <p:cNvSpPr/>
          <p:nvPr/>
        </p:nvSpPr>
        <p:spPr>
          <a:xfrm>
            <a:off x="5628288" y="2020837"/>
            <a:ext cx="626075" cy="37636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2839425-8AEC-3B04-8D5E-F9965DDE5114}"/>
              </a:ext>
            </a:extLst>
          </p:cNvPr>
          <p:cNvCxnSpPr>
            <a:cxnSpLocks/>
          </p:cNvCxnSpPr>
          <p:nvPr/>
        </p:nvCxnSpPr>
        <p:spPr>
          <a:xfrm>
            <a:off x="6371043" y="2195902"/>
            <a:ext cx="507771" cy="68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AD926DF-2130-A1D4-A6AD-4323DD435386}"/>
              </a:ext>
            </a:extLst>
          </p:cNvPr>
          <p:cNvCxnSpPr>
            <a:cxnSpLocks/>
          </p:cNvCxnSpPr>
          <p:nvPr/>
        </p:nvCxnSpPr>
        <p:spPr>
          <a:xfrm flipH="1" flipV="1">
            <a:off x="3870783" y="2434542"/>
            <a:ext cx="917834" cy="24844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ight Brace 15">
            <a:extLst>
              <a:ext uri="{FF2B5EF4-FFF2-40B4-BE49-F238E27FC236}">
                <a16:creationId xmlns:a16="http://schemas.microsoft.com/office/drawing/2014/main" id="{897943F4-0C1C-183C-50A2-A944DC28D273}"/>
              </a:ext>
            </a:extLst>
          </p:cNvPr>
          <p:cNvSpPr/>
          <p:nvPr/>
        </p:nvSpPr>
        <p:spPr>
          <a:xfrm>
            <a:off x="3461992" y="2206305"/>
            <a:ext cx="193313" cy="454249"/>
          </a:xfrm>
          <a:prstGeom prst="rightBrac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F8835B-DC5B-60DE-783B-3AE8CA49D69D}"/>
              </a:ext>
            </a:extLst>
          </p:cNvPr>
          <p:cNvSpPr/>
          <p:nvPr/>
        </p:nvSpPr>
        <p:spPr>
          <a:xfrm>
            <a:off x="838054" y="591910"/>
            <a:ext cx="2861017" cy="237169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/>
              <a:t>OWE</a:t>
            </a:r>
            <a:endParaRPr lang="en-ZA" b="1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4D6003A-12CE-4F09-3280-A3A5F43D5605}"/>
              </a:ext>
            </a:extLst>
          </p:cNvPr>
          <p:cNvCxnSpPr>
            <a:cxnSpLocks/>
          </p:cNvCxnSpPr>
          <p:nvPr/>
        </p:nvCxnSpPr>
        <p:spPr>
          <a:xfrm>
            <a:off x="5584617" y="2739225"/>
            <a:ext cx="1294197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24B5DD77-5EDD-CF75-036C-46C97850223C}"/>
              </a:ext>
            </a:extLst>
          </p:cNvPr>
          <p:cNvSpPr/>
          <p:nvPr/>
        </p:nvSpPr>
        <p:spPr>
          <a:xfrm>
            <a:off x="4472406" y="1885779"/>
            <a:ext cx="1250526" cy="10503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FA33312-A73E-EDC5-57B4-2A1D3C79C73A}"/>
              </a:ext>
            </a:extLst>
          </p:cNvPr>
          <p:cNvSpPr/>
          <p:nvPr/>
        </p:nvSpPr>
        <p:spPr>
          <a:xfrm>
            <a:off x="3672962" y="592205"/>
            <a:ext cx="2856350" cy="23687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/>
              <a:t>OWN</a:t>
            </a:r>
            <a:endParaRPr lang="en-ZA" b="1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47C9B16-C649-5CA2-2E91-CCC3E306CD4E}"/>
              </a:ext>
            </a:extLst>
          </p:cNvPr>
          <p:cNvSpPr/>
          <p:nvPr/>
        </p:nvSpPr>
        <p:spPr>
          <a:xfrm>
            <a:off x="782570" y="3209945"/>
            <a:ext cx="6507980" cy="554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QUESTION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CAN A BUSINESS SURVIVE WITH NEGATIVE WORKING CAPITAL? </a:t>
            </a:r>
            <a:endParaRPr lang="en-ZA" b="1">
              <a:solidFill>
                <a:srgbClr val="FF000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BF7BD69-1669-1F19-F0D8-FBBA0C2F99C0}"/>
              </a:ext>
            </a:extLst>
          </p:cNvPr>
          <p:cNvSpPr/>
          <p:nvPr/>
        </p:nvSpPr>
        <p:spPr>
          <a:xfrm>
            <a:off x="6031449" y="751894"/>
            <a:ext cx="2518202" cy="87360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</a:rPr>
              <a:t>WORKING CAPITAL </a:t>
            </a:r>
          </a:p>
          <a:p>
            <a:pPr algn="ctr"/>
            <a:r>
              <a:rPr lang="en-GB" b="1">
                <a:solidFill>
                  <a:schemeClr val="tx1"/>
                </a:solidFill>
              </a:rPr>
              <a:t>Current Assets – Current Liabilities</a:t>
            </a:r>
            <a:endParaRPr lang="en-ZA" b="1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B22EB2F-3BBD-61B9-7700-C420244AF23D}"/>
              </a:ext>
            </a:extLst>
          </p:cNvPr>
          <p:cNvSpPr/>
          <p:nvPr/>
        </p:nvSpPr>
        <p:spPr>
          <a:xfrm>
            <a:off x="6983738" y="2598662"/>
            <a:ext cx="1405457" cy="42027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COSTS</a:t>
            </a:r>
            <a:endParaRPr lang="en-ZA" b="1">
              <a:solidFill>
                <a:srgbClr val="FF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00F535B-D1A4-D64C-9CD3-D9E5597996EE}"/>
              </a:ext>
            </a:extLst>
          </p:cNvPr>
          <p:cNvSpPr txBox="1"/>
          <p:nvPr/>
        </p:nvSpPr>
        <p:spPr>
          <a:xfrm>
            <a:off x="6983738" y="2040024"/>
            <a:ext cx="1977528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/>
              <a:t>TRADING PROFIT </a:t>
            </a:r>
            <a:endParaRPr lang="en-ZA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EBCA15C-EFCE-8DBB-1FF7-B7A92E7C0E17}"/>
              </a:ext>
            </a:extLst>
          </p:cNvPr>
          <p:cNvSpPr txBox="1"/>
          <p:nvPr/>
        </p:nvSpPr>
        <p:spPr>
          <a:xfrm>
            <a:off x="2461054" y="231640"/>
            <a:ext cx="46551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/>
              <a:t>BALANCE SHEET REVISITED</a:t>
            </a:r>
            <a:endParaRPr lang="en-US" sz="180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549E6FD-6AFF-EFA3-E6F1-4BFA679A49CF}"/>
              </a:ext>
            </a:extLst>
          </p:cNvPr>
          <p:cNvCxnSpPr>
            <a:cxnSpLocks/>
          </p:cNvCxnSpPr>
          <p:nvPr/>
        </p:nvCxnSpPr>
        <p:spPr>
          <a:xfrm flipH="1">
            <a:off x="5360275" y="1463518"/>
            <a:ext cx="811161" cy="400561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9E0B269-B494-332E-729E-1B4CC88266A0}"/>
              </a:ext>
            </a:extLst>
          </p:cNvPr>
          <p:cNvCxnSpPr>
            <a:cxnSpLocks/>
          </p:cNvCxnSpPr>
          <p:nvPr/>
        </p:nvCxnSpPr>
        <p:spPr>
          <a:xfrm flipH="1">
            <a:off x="3262745" y="1576971"/>
            <a:ext cx="3716633" cy="52586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32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20" grpId="0" animBg="1"/>
      <p:bldP spid="35" grpId="0" animBg="1"/>
      <p:bldP spid="36" grpId="0" animBg="1"/>
      <p:bldP spid="37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/>
          <p:nvPr/>
        </p:nvSpPr>
        <p:spPr>
          <a:xfrm>
            <a:off x="-650" y="0"/>
            <a:ext cx="9144000" cy="149400"/>
          </a:xfrm>
          <a:prstGeom prst="rect">
            <a:avLst/>
          </a:prstGeom>
          <a:solidFill>
            <a:srgbClr val="2B38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" name="Google Shape;76;p2"/>
          <p:cNvGrpSpPr/>
          <p:nvPr/>
        </p:nvGrpSpPr>
        <p:grpSpPr>
          <a:xfrm>
            <a:off x="-650" y="4094275"/>
            <a:ext cx="9220202" cy="1209449"/>
            <a:chOff x="-650" y="4094275"/>
            <a:chExt cx="9220202" cy="1209449"/>
          </a:xfrm>
        </p:grpSpPr>
        <p:sp>
          <p:nvSpPr>
            <p:cNvPr id="77" name="Google Shape;77;p2"/>
            <p:cNvSpPr/>
            <p:nvPr/>
          </p:nvSpPr>
          <p:spPr>
            <a:xfrm>
              <a:off x="-50" y="4219725"/>
              <a:ext cx="9144000" cy="923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3716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650" y="4174300"/>
              <a:ext cx="9144000" cy="77100"/>
            </a:xfrm>
            <a:prstGeom prst="rect">
              <a:avLst/>
            </a:prstGeom>
            <a:solidFill>
              <a:srgbClr val="E81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9" name="Google Shape;79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701350" y="4094275"/>
              <a:ext cx="2518202" cy="1209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2398" y="4491350"/>
              <a:ext cx="1341452" cy="507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672962" y="4492472"/>
              <a:ext cx="1461900" cy="5639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453773" y="4289799"/>
              <a:ext cx="1085350" cy="8105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" name="Google Shape;83;p2"/>
            <p:cNvSpPr txBox="1"/>
            <p:nvPr/>
          </p:nvSpPr>
          <p:spPr>
            <a:xfrm>
              <a:off x="952500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Brought to you by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4" name="Google Shape;84;p2"/>
            <p:cNvSpPr txBox="1"/>
            <p:nvPr/>
          </p:nvSpPr>
          <p:spPr>
            <a:xfrm>
              <a:off x="3672962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In Partnership with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85" name="Google Shape;85;p2"/>
            <p:cNvCxnSpPr/>
            <p:nvPr/>
          </p:nvCxnSpPr>
          <p:spPr>
            <a:xfrm>
              <a:off x="3461992" y="4388317"/>
              <a:ext cx="0" cy="615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5" name="Picture 13" descr="Logo&#10;&#10;Description automatically generated">
            <a:extLst>
              <a:ext uri="{FF2B5EF4-FFF2-40B4-BE49-F238E27FC236}">
                <a16:creationId xmlns:a16="http://schemas.microsoft.com/office/drawing/2014/main" id="{668F5040-ACA5-774E-E051-8130433313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7192" y="4402667"/>
            <a:ext cx="901699" cy="66145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751AA00-C5C8-2AF7-55B9-CD90832E365D}"/>
              </a:ext>
            </a:extLst>
          </p:cNvPr>
          <p:cNvSpPr/>
          <p:nvPr/>
        </p:nvSpPr>
        <p:spPr>
          <a:xfrm>
            <a:off x="264829" y="1094560"/>
            <a:ext cx="3540472" cy="20925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CASE STUDY</a:t>
            </a:r>
          </a:p>
          <a:p>
            <a:pPr algn="ctr"/>
            <a:endParaRPr lang="en-US" b="1" dirty="0"/>
          </a:p>
          <a:p>
            <a:pPr algn="ctr"/>
            <a:r>
              <a:rPr lang="en-US" sz="1200" b="1" dirty="0"/>
              <a:t>If I buy R10000 of Butter and I mark it up 100% then achieve sales of R10000 and I pay myself a salary of R2000 and buy a computer for R2000, what is my PROFIT and how much CASH do I have remaining? </a:t>
            </a:r>
          </a:p>
          <a:p>
            <a:pPr algn="ctr"/>
            <a:endParaRPr lang="en-Z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DF3B1E-5CCE-68B3-3CE5-4FB46CD1846D}"/>
              </a:ext>
            </a:extLst>
          </p:cNvPr>
          <p:cNvSpPr txBox="1"/>
          <p:nvPr/>
        </p:nvSpPr>
        <p:spPr>
          <a:xfrm>
            <a:off x="4351617" y="1064587"/>
            <a:ext cx="1691995" cy="2185214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PROFIT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SALES 10000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Cost of Sales 5000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Gross Profit 5000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Salary 2000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PROFIT 3000</a:t>
            </a: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E94EFA-2C43-5D6B-320C-FFBE0A74DD29}"/>
              </a:ext>
            </a:extLst>
          </p:cNvPr>
          <p:cNvSpPr/>
          <p:nvPr/>
        </p:nvSpPr>
        <p:spPr>
          <a:xfrm>
            <a:off x="6464423" y="1064587"/>
            <a:ext cx="2354619" cy="20313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CASH</a:t>
            </a:r>
          </a:p>
          <a:p>
            <a:pPr algn="ctr"/>
            <a:r>
              <a:rPr lang="en-US" b="1" dirty="0"/>
              <a:t> </a:t>
            </a:r>
          </a:p>
          <a:p>
            <a:pPr algn="ctr"/>
            <a:r>
              <a:rPr lang="en-US" sz="1200" b="1" dirty="0"/>
              <a:t>Sales 10000</a:t>
            </a:r>
          </a:p>
          <a:p>
            <a:pPr algn="ctr"/>
            <a:r>
              <a:rPr lang="en-US" sz="1200" b="1" dirty="0"/>
              <a:t>Costs 7000</a:t>
            </a:r>
          </a:p>
          <a:p>
            <a:pPr algn="ctr"/>
            <a:r>
              <a:rPr lang="en-US" sz="1200" b="1" dirty="0"/>
              <a:t>Computer Investment 2000</a:t>
            </a:r>
          </a:p>
          <a:p>
            <a:pPr algn="ctr"/>
            <a:r>
              <a:rPr lang="en-US" sz="1200" b="1" dirty="0"/>
              <a:t>CASH BALANCE 1000</a:t>
            </a:r>
          </a:p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0BA291-642E-BE58-9EAE-53FC23355DA0}"/>
              </a:ext>
            </a:extLst>
          </p:cNvPr>
          <p:cNvSpPr/>
          <p:nvPr/>
        </p:nvSpPr>
        <p:spPr>
          <a:xfrm>
            <a:off x="952500" y="3012309"/>
            <a:ext cx="7344816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YOU ALSO HAVE R5000 INVESTMENT IN STOCK REMAINING</a:t>
            </a:r>
            <a:endParaRPr lang="en-ZA" b="1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45359E-184C-2763-6FC0-F10E713459AB}"/>
              </a:ext>
            </a:extLst>
          </p:cNvPr>
          <p:cNvSpPr txBox="1"/>
          <p:nvPr/>
        </p:nvSpPr>
        <p:spPr>
          <a:xfrm>
            <a:off x="2414400" y="439707"/>
            <a:ext cx="46135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/>
              <a:t>PROFIT versus CASH FLOW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6998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/>
          <p:nvPr/>
        </p:nvSpPr>
        <p:spPr>
          <a:xfrm>
            <a:off x="-650" y="0"/>
            <a:ext cx="9144000" cy="149400"/>
          </a:xfrm>
          <a:prstGeom prst="rect">
            <a:avLst/>
          </a:prstGeom>
          <a:solidFill>
            <a:srgbClr val="2B38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" name="Google Shape;76;p2"/>
          <p:cNvGrpSpPr/>
          <p:nvPr/>
        </p:nvGrpSpPr>
        <p:grpSpPr>
          <a:xfrm>
            <a:off x="-650" y="4094275"/>
            <a:ext cx="9220202" cy="1209449"/>
            <a:chOff x="-650" y="4094275"/>
            <a:chExt cx="9220202" cy="1209449"/>
          </a:xfrm>
        </p:grpSpPr>
        <p:sp>
          <p:nvSpPr>
            <p:cNvPr id="77" name="Google Shape;77;p2"/>
            <p:cNvSpPr/>
            <p:nvPr/>
          </p:nvSpPr>
          <p:spPr>
            <a:xfrm>
              <a:off x="-50" y="4219725"/>
              <a:ext cx="9144000" cy="923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3716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650" y="4174300"/>
              <a:ext cx="9144000" cy="77100"/>
            </a:xfrm>
            <a:prstGeom prst="rect">
              <a:avLst/>
            </a:prstGeom>
            <a:solidFill>
              <a:srgbClr val="E81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9" name="Google Shape;79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701350" y="4094275"/>
              <a:ext cx="2518202" cy="1209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2398" y="4491350"/>
              <a:ext cx="1341452" cy="507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672962" y="4492472"/>
              <a:ext cx="1461900" cy="5639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453773" y="4289799"/>
              <a:ext cx="1085350" cy="8105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" name="Google Shape;83;p2"/>
            <p:cNvSpPr txBox="1"/>
            <p:nvPr/>
          </p:nvSpPr>
          <p:spPr>
            <a:xfrm>
              <a:off x="952500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Brought to you by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4" name="Google Shape;84;p2"/>
            <p:cNvSpPr txBox="1"/>
            <p:nvPr/>
          </p:nvSpPr>
          <p:spPr>
            <a:xfrm>
              <a:off x="3672962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In Partnership with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85" name="Google Shape;85;p2"/>
            <p:cNvCxnSpPr/>
            <p:nvPr/>
          </p:nvCxnSpPr>
          <p:spPr>
            <a:xfrm>
              <a:off x="3461992" y="4388317"/>
              <a:ext cx="0" cy="615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5" name="Picture 13" descr="Logo&#10;&#10;Description automatically generated">
            <a:extLst>
              <a:ext uri="{FF2B5EF4-FFF2-40B4-BE49-F238E27FC236}">
                <a16:creationId xmlns:a16="http://schemas.microsoft.com/office/drawing/2014/main" id="{668F5040-ACA5-774E-E051-8130433313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7192" y="4402667"/>
            <a:ext cx="901699" cy="66145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08ECEAC-4F97-5D31-2BD5-46C44C0E66DF}"/>
              </a:ext>
            </a:extLst>
          </p:cNvPr>
          <p:cNvSpPr txBox="1">
            <a:spLocks/>
          </p:cNvSpPr>
          <p:nvPr/>
        </p:nvSpPr>
        <p:spPr>
          <a:xfrm>
            <a:off x="-685488" y="215560"/>
            <a:ext cx="10513675" cy="59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/>
              <a:t>CASH FLOW </a:t>
            </a:r>
            <a:r>
              <a:rPr lang="en-US" sz="2400"/>
              <a:t>– </a:t>
            </a:r>
            <a:r>
              <a:rPr lang="en-US" sz="2400" b="1" i="1"/>
              <a:t>The Financial Model’s Success Key</a:t>
            </a:r>
            <a:endParaRPr lang="en-ZA" sz="2400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DD4CFF77-BBD1-12DF-D1C4-1E936BD4D233}"/>
              </a:ext>
            </a:extLst>
          </p:cNvPr>
          <p:cNvGraphicFramePr>
            <a:graphicFrameLocks/>
          </p:cNvGraphicFramePr>
          <p:nvPr/>
        </p:nvGraphicFramePr>
        <p:xfrm>
          <a:off x="200970" y="853687"/>
          <a:ext cx="8713810" cy="327206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211734">
                  <a:extLst>
                    <a:ext uri="{9D8B030D-6E8A-4147-A177-3AD203B41FA5}">
                      <a16:colId xmlns:a16="http://schemas.microsoft.com/office/drawing/2014/main" val="4103531705"/>
                    </a:ext>
                  </a:extLst>
                </a:gridCol>
                <a:gridCol w="825543">
                  <a:extLst>
                    <a:ext uri="{9D8B030D-6E8A-4147-A177-3AD203B41FA5}">
                      <a16:colId xmlns:a16="http://schemas.microsoft.com/office/drawing/2014/main" val="2269508250"/>
                    </a:ext>
                  </a:extLst>
                </a:gridCol>
                <a:gridCol w="552230">
                  <a:extLst>
                    <a:ext uri="{9D8B030D-6E8A-4147-A177-3AD203B41FA5}">
                      <a16:colId xmlns:a16="http://schemas.microsoft.com/office/drawing/2014/main" val="3134658497"/>
                    </a:ext>
                  </a:extLst>
                </a:gridCol>
                <a:gridCol w="552230">
                  <a:extLst>
                    <a:ext uri="{9D8B030D-6E8A-4147-A177-3AD203B41FA5}">
                      <a16:colId xmlns:a16="http://schemas.microsoft.com/office/drawing/2014/main" val="2457215103"/>
                    </a:ext>
                  </a:extLst>
                </a:gridCol>
                <a:gridCol w="516973">
                  <a:extLst>
                    <a:ext uri="{9D8B030D-6E8A-4147-A177-3AD203B41FA5}">
                      <a16:colId xmlns:a16="http://schemas.microsoft.com/office/drawing/2014/main" val="3299693583"/>
                    </a:ext>
                  </a:extLst>
                </a:gridCol>
                <a:gridCol w="587493">
                  <a:extLst>
                    <a:ext uri="{9D8B030D-6E8A-4147-A177-3AD203B41FA5}">
                      <a16:colId xmlns:a16="http://schemas.microsoft.com/office/drawing/2014/main" val="1369383277"/>
                    </a:ext>
                  </a:extLst>
                </a:gridCol>
                <a:gridCol w="497010">
                  <a:extLst>
                    <a:ext uri="{9D8B030D-6E8A-4147-A177-3AD203B41FA5}">
                      <a16:colId xmlns:a16="http://schemas.microsoft.com/office/drawing/2014/main" val="1012213696"/>
                    </a:ext>
                  </a:extLst>
                </a:gridCol>
                <a:gridCol w="441786">
                  <a:extLst>
                    <a:ext uri="{9D8B030D-6E8A-4147-A177-3AD203B41FA5}">
                      <a16:colId xmlns:a16="http://schemas.microsoft.com/office/drawing/2014/main" val="4130360041"/>
                    </a:ext>
                  </a:extLst>
                </a:gridCol>
                <a:gridCol w="497010">
                  <a:extLst>
                    <a:ext uri="{9D8B030D-6E8A-4147-A177-3AD203B41FA5}">
                      <a16:colId xmlns:a16="http://schemas.microsoft.com/office/drawing/2014/main" val="4109203101"/>
                    </a:ext>
                  </a:extLst>
                </a:gridCol>
                <a:gridCol w="462301">
                  <a:extLst>
                    <a:ext uri="{9D8B030D-6E8A-4147-A177-3AD203B41FA5}">
                      <a16:colId xmlns:a16="http://schemas.microsoft.com/office/drawing/2014/main" val="946448293"/>
                    </a:ext>
                  </a:extLst>
                </a:gridCol>
                <a:gridCol w="487086">
                  <a:extLst>
                    <a:ext uri="{9D8B030D-6E8A-4147-A177-3AD203B41FA5}">
                      <a16:colId xmlns:a16="http://schemas.microsoft.com/office/drawing/2014/main" val="1185177197"/>
                    </a:ext>
                  </a:extLst>
                </a:gridCol>
                <a:gridCol w="541207">
                  <a:extLst>
                    <a:ext uri="{9D8B030D-6E8A-4147-A177-3AD203B41FA5}">
                      <a16:colId xmlns:a16="http://schemas.microsoft.com/office/drawing/2014/main" val="736342384"/>
                    </a:ext>
                  </a:extLst>
                </a:gridCol>
                <a:gridCol w="541207">
                  <a:extLst>
                    <a:ext uri="{9D8B030D-6E8A-4147-A177-3AD203B41FA5}">
                      <a16:colId xmlns:a16="http://schemas.microsoft.com/office/drawing/2014/main" val="4036753275"/>
                    </a:ext>
                  </a:extLst>
                </a:gridCol>
              </a:tblGrid>
              <a:tr h="285020"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bg1"/>
                          </a:solidFill>
                        </a:rPr>
                        <a:t>EXAMPLE</a:t>
                      </a:r>
                      <a:endParaRPr lang="en-ZA" sz="8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JAN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FEB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MAR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APR</a:t>
                      </a:r>
                      <a:endParaRPr lang="en-ZA" sz="8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MAY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JUN</a:t>
                      </a:r>
                      <a:endParaRPr lang="en-ZA" sz="8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JUL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AUG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SEP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OCT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NOV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>
                          <a:solidFill>
                            <a:srgbClr val="FF0000"/>
                          </a:solidFill>
                        </a:rPr>
                        <a:t>DEC</a:t>
                      </a:r>
                      <a:endParaRPr lang="en-ZA" sz="8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305902"/>
                  </a:ext>
                </a:extLst>
              </a:tr>
              <a:tr h="209105">
                <a:tc>
                  <a:txBody>
                    <a:bodyPr/>
                    <a:lstStyle/>
                    <a:p>
                      <a:r>
                        <a:rPr lang="en-US" sz="800" b="1" baseline="0"/>
                        <a:t>OPENING 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100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120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150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90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>
                          <a:solidFill>
                            <a:srgbClr val="FF0000"/>
                          </a:solidFill>
                        </a:rPr>
                        <a:t>(20)</a:t>
                      </a:r>
                      <a:endParaRPr lang="en-ZA" sz="8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>
                          <a:solidFill>
                            <a:srgbClr val="FF0000"/>
                          </a:solidFill>
                        </a:rPr>
                        <a:t>(20)</a:t>
                      </a:r>
                      <a:endParaRPr lang="en-ZA" sz="8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>
                          <a:solidFill>
                            <a:srgbClr val="FF0000"/>
                          </a:solidFill>
                        </a:rPr>
                        <a:t>(60)</a:t>
                      </a:r>
                      <a:endParaRPr lang="en-ZA" sz="8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>
                          <a:solidFill>
                            <a:srgbClr val="FF0000"/>
                          </a:solidFill>
                        </a:rPr>
                        <a:t>(40)</a:t>
                      </a:r>
                      <a:endParaRPr lang="en-ZA" sz="8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>
                          <a:solidFill>
                            <a:srgbClr val="FF0000"/>
                          </a:solidFill>
                        </a:rPr>
                        <a:t>(20)</a:t>
                      </a:r>
                      <a:endParaRPr lang="en-ZA" sz="8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>
                          <a:solidFill>
                            <a:srgbClr val="FF0000"/>
                          </a:solidFill>
                        </a:rPr>
                        <a:t>(10)</a:t>
                      </a:r>
                      <a:endParaRPr lang="en-ZA" sz="8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20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20</a:t>
                      </a:r>
                      <a:endParaRPr lang="en-ZA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385334"/>
                  </a:ext>
                </a:extLst>
              </a:tr>
              <a:tr h="209105">
                <a:tc>
                  <a:txBody>
                    <a:bodyPr/>
                    <a:lstStyle/>
                    <a:p>
                      <a:r>
                        <a:rPr lang="en-US" sz="800" b="1"/>
                        <a:t>CASH IN</a:t>
                      </a:r>
                      <a:endParaRPr lang="en-ZA" sz="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435422"/>
                  </a:ext>
                </a:extLst>
              </a:tr>
              <a:tr h="209105">
                <a:tc>
                  <a:txBody>
                    <a:bodyPr/>
                    <a:lstStyle/>
                    <a:p>
                      <a:r>
                        <a:rPr lang="en-US" sz="800"/>
                        <a:t>Sales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100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100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150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150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200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200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220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250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250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280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280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>
                          <a:solidFill>
                            <a:schemeClr val="accent5"/>
                          </a:solidFill>
                        </a:rPr>
                        <a:t>150</a:t>
                      </a:r>
                      <a:endParaRPr lang="en-ZA" sz="800" b="1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224757"/>
                  </a:ext>
                </a:extLst>
              </a:tr>
              <a:tr h="209105">
                <a:tc>
                  <a:txBody>
                    <a:bodyPr/>
                    <a:lstStyle/>
                    <a:p>
                      <a:r>
                        <a:rPr lang="en-US" sz="800"/>
                        <a:t>Debtors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200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250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200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200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>
                          <a:solidFill>
                            <a:schemeClr val="accent5"/>
                          </a:solidFill>
                        </a:rPr>
                        <a:t>150</a:t>
                      </a:r>
                      <a:endParaRPr lang="en-ZA" sz="800" b="1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200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210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220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250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220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220</a:t>
                      </a:r>
                      <a:endParaRPr lang="en-ZA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224356"/>
                  </a:ext>
                </a:extLst>
              </a:tr>
              <a:tr h="209105">
                <a:tc>
                  <a:txBody>
                    <a:bodyPr/>
                    <a:lstStyle/>
                    <a:p>
                      <a:r>
                        <a:rPr lang="en-US" sz="800"/>
                        <a:t>Loans</a:t>
                      </a:r>
                      <a:r>
                        <a:rPr lang="en-US" sz="800" baseline="0"/>
                        <a:t> 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>
                          <a:solidFill>
                            <a:srgbClr val="7030A0"/>
                          </a:solidFill>
                        </a:rPr>
                        <a:t>200</a:t>
                      </a:r>
                      <a:endParaRPr lang="en-ZA" sz="800" b="1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0</a:t>
                      </a:r>
                      <a:endParaRPr lang="en-ZA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918571"/>
                  </a:ext>
                </a:extLst>
              </a:tr>
              <a:tr h="209105">
                <a:tc>
                  <a:txBody>
                    <a:bodyPr/>
                    <a:lstStyle/>
                    <a:p>
                      <a:r>
                        <a:rPr lang="en-US" sz="800" b="1"/>
                        <a:t>TOTAL CASH INFLOW (b)</a:t>
                      </a:r>
                      <a:endParaRPr lang="en-ZA" sz="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300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300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400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>
                          <a:solidFill>
                            <a:schemeClr val="accent5"/>
                          </a:solidFill>
                        </a:rPr>
                        <a:t>350</a:t>
                      </a:r>
                      <a:endParaRPr lang="en-ZA" sz="800" b="1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400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>
                          <a:solidFill>
                            <a:schemeClr val="accent5"/>
                          </a:solidFill>
                        </a:rPr>
                        <a:t>350</a:t>
                      </a:r>
                      <a:endParaRPr lang="en-ZA" sz="800" b="1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420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460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470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530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500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350</a:t>
                      </a:r>
                      <a:endParaRPr lang="en-ZA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296345"/>
                  </a:ext>
                </a:extLst>
              </a:tr>
              <a:tr h="209105">
                <a:tc>
                  <a:txBody>
                    <a:bodyPr/>
                    <a:lstStyle/>
                    <a:p>
                      <a:r>
                        <a:rPr lang="en-US" sz="800" b="1"/>
                        <a:t>CASH OUT</a:t>
                      </a:r>
                      <a:endParaRPr lang="en-ZA" sz="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313899"/>
                  </a:ext>
                </a:extLst>
              </a:tr>
              <a:tr h="209105">
                <a:tc>
                  <a:txBody>
                    <a:bodyPr/>
                    <a:lstStyle/>
                    <a:p>
                      <a:r>
                        <a:rPr lang="en-US" sz="800"/>
                        <a:t>Expenses 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150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150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200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200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200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200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200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220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220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250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250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>
                          <a:solidFill>
                            <a:schemeClr val="accent5"/>
                          </a:solidFill>
                        </a:rPr>
                        <a:t>300</a:t>
                      </a:r>
                      <a:endParaRPr lang="en-ZA" sz="800" b="1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265745"/>
                  </a:ext>
                </a:extLst>
              </a:tr>
              <a:tr h="209105">
                <a:tc>
                  <a:txBody>
                    <a:bodyPr/>
                    <a:lstStyle/>
                    <a:p>
                      <a:r>
                        <a:rPr lang="en-US" sz="800"/>
                        <a:t>Creditors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80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100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200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200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180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150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180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200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200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200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220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150</a:t>
                      </a:r>
                      <a:endParaRPr lang="en-ZA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075177"/>
                  </a:ext>
                </a:extLst>
              </a:tr>
              <a:tr h="209105">
                <a:tc>
                  <a:txBody>
                    <a:bodyPr/>
                    <a:lstStyle/>
                    <a:p>
                      <a:r>
                        <a:rPr lang="en-US" sz="800" b="1">
                          <a:solidFill>
                            <a:srgbClr val="7030A0"/>
                          </a:solidFill>
                        </a:rPr>
                        <a:t>Loans repaid</a:t>
                      </a:r>
                      <a:endParaRPr lang="en-ZA" sz="800" b="1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20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20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20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20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20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20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20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20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20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20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0</a:t>
                      </a:r>
                      <a:endParaRPr lang="en-ZA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051599"/>
                  </a:ext>
                </a:extLst>
              </a:tr>
              <a:tr h="209105">
                <a:tc>
                  <a:txBody>
                    <a:bodyPr/>
                    <a:lstStyle/>
                    <a:p>
                      <a:r>
                        <a:rPr lang="en-US" sz="800"/>
                        <a:t>Other / TAX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50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40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40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20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20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30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10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0</a:t>
                      </a:r>
                      <a:endParaRPr lang="en-ZA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124969"/>
                  </a:ext>
                </a:extLst>
              </a:tr>
              <a:tr h="209105">
                <a:tc>
                  <a:txBody>
                    <a:bodyPr/>
                    <a:lstStyle/>
                    <a:p>
                      <a:r>
                        <a:rPr lang="en-US" sz="800" b="1"/>
                        <a:t>TOTAL CASH OUTFLOW (c)</a:t>
                      </a:r>
                      <a:endParaRPr lang="en-ZA" sz="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280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270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460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460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400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390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400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440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460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500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500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450</a:t>
                      </a:r>
                      <a:endParaRPr lang="en-ZA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001963"/>
                  </a:ext>
                </a:extLst>
              </a:tr>
              <a:tr h="209105">
                <a:tc>
                  <a:txBody>
                    <a:bodyPr/>
                    <a:lstStyle/>
                    <a:p>
                      <a:r>
                        <a:rPr lang="en-US" sz="800" b="1"/>
                        <a:t>CASH FLOW (d) = (</a:t>
                      </a:r>
                      <a:r>
                        <a:rPr lang="en-US" sz="800" b="1" err="1"/>
                        <a:t>b+c</a:t>
                      </a:r>
                      <a:r>
                        <a:rPr lang="en-US" sz="800" b="1"/>
                        <a:t>)</a:t>
                      </a:r>
                      <a:endParaRPr lang="en-ZA" sz="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20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30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>
                          <a:solidFill>
                            <a:srgbClr val="FF0000"/>
                          </a:solidFill>
                        </a:rPr>
                        <a:t>(60)</a:t>
                      </a:r>
                      <a:endParaRPr lang="en-ZA" sz="8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>
                          <a:solidFill>
                            <a:srgbClr val="FF0000"/>
                          </a:solidFill>
                        </a:rPr>
                        <a:t>(110)</a:t>
                      </a:r>
                      <a:endParaRPr lang="en-ZA" sz="8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(40)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20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20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10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30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>
                          <a:solidFill>
                            <a:srgbClr val="FF0000"/>
                          </a:solidFill>
                        </a:rPr>
                        <a:t>(100)</a:t>
                      </a:r>
                      <a:endParaRPr lang="en-ZA" sz="8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978415"/>
                  </a:ext>
                </a:extLst>
              </a:tr>
              <a:tr h="209105">
                <a:tc>
                  <a:txBody>
                    <a:bodyPr/>
                    <a:lstStyle/>
                    <a:p>
                      <a:r>
                        <a:rPr lang="en-US" sz="800" b="1"/>
                        <a:t>CASH BALANCE (e) = (</a:t>
                      </a:r>
                      <a:r>
                        <a:rPr lang="en-US" sz="800" b="1" err="1"/>
                        <a:t>a+d</a:t>
                      </a:r>
                      <a:r>
                        <a:rPr lang="en-US" sz="800" b="1"/>
                        <a:t>)</a:t>
                      </a:r>
                      <a:endParaRPr lang="en-ZA" sz="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120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150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90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>
                          <a:solidFill>
                            <a:srgbClr val="FF0000"/>
                          </a:solidFill>
                        </a:rPr>
                        <a:t>(20)</a:t>
                      </a:r>
                      <a:endParaRPr lang="en-ZA" sz="8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>
                          <a:solidFill>
                            <a:srgbClr val="FF0000"/>
                          </a:solidFill>
                        </a:rPr>
                        <a:t>(20)</a:t>
                      </a:r>
                      <a:endParaRPr lang="en-ZA" sz="8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>
                          <a:solidFill>
                            <a:srgbClr val="FF0000"/>
                          </a:solidFill>
                        </a:rPr>
                        <a:t>(60)</a:t>
                      </a:r>
                      <a:endParaRPr lang="en-ZA" sz="8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>
                          <a:solidFill>
                            <a:srgbClr val="FF0000"/>
                          </a:solidFill>
                        </a:rPr>
                        <a:t>(40)</a:t>
                      </a:r>
                      <a:endParaRPr lang="en-ZA" sz="8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>
                          <a:solidFill>
                            <a:srgbClr val="FF0000"/>
                          </a:solidFill>
                        </a:rPr>
                        <a:t>(20)</a:t>
                      </a:r>
                      <a:endParaRPr lang="en-ZA" sz="8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>
                          <a:solidFill>
                            <a:srgbClr val="FF0000"/>
                          </a:solidFill>
                        </a:rPr>
                        <a:t>(10)</a:t>
                      </a:r>
                      <a:endParaRPr lang="en-ZA" sz="8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20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20</a:t>
                      </a:r>
                      <a:endParaRPr lang="en-Z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>
                          <a:solidFill>
                            <a:srgbClr val="FF0000"/>
                          </a:solidFill>
                        </a:rPr>
                        <a:t>(80)</a:t>
                      </a:r>
                      <a:endParaRPr lang="en-ZA" sz="8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65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9190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/>
          <p:nvPr/>
        </p:nvSpPr>
        <p:spPr>
          <a:xfrm>
            <a:off x="-650" y="0"/>
            <a:ext cx="9144000" cy="149400"/>
          </a:xfrm>
          <a:prstGeom prst="rect">
            <a:avLst/>
          </a:prstGeom>
          <a:solidFill>
            <a:srgbClr val="2B38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" name="Google Shape;76;p2"/>
          <p:cNvGrpSpPr/>
          <p:nvPr/>
        </p:nvGrpSpPr>
        <p:grpSpPr>
          <a:xfrm>
            <a:off x="-650" y="4094275"/>
            <a:ext cx="9220202" cy="1209449"/>
            <a:chOff x="-650" y="4094275"/>
            <a:chExt cx="9220202" cy="1209449"/>
          </a:xfrm>
        </p:grpSpPr>
        <p:sp>
          <p:nvSpPr>
            <p:cNvPr id="77" name="Google Shape;77;p2"/>
            <p:cNvSpPr/>
            <p:nvPr/>
          </p:nvSpPr>
          <p:spPr>
            <a:xfrm>
              <a:off x="-50" y="4219725"/>
              <a:ext cx="9144000" cy="923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3716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650" y="4174300"/>
              <a:ext cx="9144000" cy="77100"/>
            </a:xfrm>
            <a:prstGeom prst="rect">
              <a:avLst/>
            </a:prstGeom>
            <a:solidFill>
              <a:srgbClr val="E81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9" name="Google Shape;79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701350" y="4094275"/>
              <a:ext cx="2518202" cy="1209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2398" y="4491350"/>
              <a:ext cx="1341452" cy="507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672962" y="4492472"/>
              <a:ext cx="1461900" cy="5639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453773" y="4289799"/>
              <a:ext cx="1085350" cy="8105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" name="Google Shape;83;p2"/>
            <p:cNvSpPr txBox="1"/>
            <p:nvPr/>
          </p:nvSpPr>
          <p:spPr>
            <a:xfrm>
              <a:off x="952500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Brought to you by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4" name="Google Shape;84;p2"/>
            <p:cNvSpPr txBox="1"/>
            <p:nvPr/>
          </p:nvSpPr>
          <p:spPr>
            <a:xfrm>
              <a:off x="3672962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In Partnership with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85" name="Google Shape;85;p2"/>
            <p:cNvCxnSpPr/>
            <p:nvPr/>
          </p:nvCxnSpPr>
          <p:spPr>
            <a:xfrm>
              <a:off x="3461992" y="4388317"/>
              <a:ext cx="0" cy="615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5" name="Picture 13" descr="Logo&#10;&#10;Description automatically generated">
            <a:extLst>
              <a:ext uri="{FF2B5EF4-FFF2-40B4-BE49-F238E27FC236}">
                <a16:creationId xmlns:a16="http://schemas.microsoft.com/office/drawing/2014/main" id="{668F5040-ACA5-774E-E051-8130433313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7192" y="4402667"/>
            <a:ext cx="901699" cy="6614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A0E37F-75CF-76FD-B970-3F9DF7E360CC}"/>
              </a:ext>
            </a:extLst>
          </p:cNvPr>
          <p:cNvSpPr txBox="1"/>
          <p:nvPr/>
        </p:nvSpPr>
        <p:spPr>
          <a:xfrm>
            <a:off x="152398" y="70949"/>
            <a:ext cx="8741570" cy="295465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b="1" dirty="0"/>
              <a:t>BUSINESS FINANCIAL MODEL </a:t>
            </a:r>
          </a:p>
          <a:p>
            <a:pPr algn="ctr"/>
            <a:r>
              <a:rPr lang="en-US" sz="2000" b="1" i="1" dirty="0">
                <a:solidFill>
                  <a:schemeClr val="accent1"/>
                </a:solidFill>
              </a:rPr>
              <a:t>WHY YOU NEED ONE</a:t>
            </a:r>
            <a:endParaRPr lang="en-US" sz="800" b="1" i="1" dirty="0">
              <a:solidFill>
                <a:schemeClr val="accent1"/>
              </a:solidFill>
            </a:endParaRPr>
          </a:p>
          <a:p>
            <a:pPr algn="ctr"/>
            <a:endParaRPr lang="en-US" sz="800" dirty="0"/>
          </a:p>
          <a:p>
            <a:pPr marL="342900" indent="-342900">
              <a:buAutoNum type="arabicPeriod"/>
            </a:pPr>
            <a:r>
              <a:rPr lang="en-US" sz="1400" b="1" dirty="0">
                <a:solidFill>
                  <a:srgbClr val="FF0000"/>
                </a:solidFill>
              </a:rPr>
              <a:t>RISK</a:t>
            </a:r>
            <a:r>
              <a:rPr lang="en-US" sz="1400" dirty="0"/>
              <a:t>: Enables Financial risk reduction through a good </a:t>
            </a:r>
            <a:r>
              <a:rPr lang="en-US" sz="1400" b="1" i="1" dirty="0">
                <a:solidFill>
                  <a:schemeClr val="accent1"/>
                </a:solidFill>
              </a:rPr>
              <a:t>planning</a:t>
            </a:r>
            <a:r>
              <a:rPr lang="en-US" sz="1400" dirty="0"/>
              <a:t> discipline</a:t>
            </a:r>
          </a:p>
          <a:p>
            <a:pPr marL="342900" indent="-342900">
              <a:buAutoNum type="arabicPeriod"/>
            </a:pPr>
            <a:r>
              <a:rPr lang="en-US" sz="1400" b="1" dirty="0">
                <a:solidFill>
                  <a:srgbClr val="FF0000"/>
                </a:solidFill>
              </a:rPr>
              <a:t>VISION</a:t>
            </a:r>
            <a:r>
              <a:rPr lang="en-US" sz="1400" dirty="0"/>
              <a:t>: Estimating your Sales &amp; Profit &amp; Cash Flow for 12 months tells </a:t>
            </a:r>
            <a:r>
              <a:rPr lang="en-US" sz="1400" b="1" i="1" dirty="0">
                <a:solidFill>
                  <a:schemeClr val="accent1"/>
                </a:solidFill>
              </a:rPr>
              <a:t>your story</a:t>
            </a:r>
          </a:p>
          <a:p>
            <a:pPr marL="342900" indent="-342900">
              <a:buAutoNum type="arabicPeriod"/>
            </a:pPr>
            <a:r>
              <a:rPr lang="en-US" sz="1400" b="1" dirty="0">
                <a:solidFill>
                  <a:srgbClr val="FF0000"/>
                </a:solidFill>
              </a:rPr>
              <a:t>GP%</a:t>
            </a:r>
            <a:r>
              <a:rPr lang="en-US" sz="1400" dirty="0"/>
              <a:t>: Reveals a stable </a:t>
            </a:r>
            <a:r>
              <a:rPr lang="en-US" sz="1400" b="1" i="1" dirty="0">
                <a:solidFill>
                  <a:schemeClr val="accent1"/>
                </a:solidFill>
              </a:rPr>
              <a:t>Pricing Policy </a:t>
            </a:r>
            <a:r>
              <a:rPr lang="en-US" sz="1400" dirty="0"/>
              <a:t>for competitive survival &amp; growth</a:t>
            </a:r>
          </a:p>
          <a:p>
            <a:pPr marL="342900" indent="-342900">
              <a:buAutoNum type="arabicPeriod"/>
            </a:pPr>
            <a:r>
              <a:rPr lang="en-US" sz="1400" b="1" dirty="0">
                <a:solidFill>
                  <a:srgbClr val="FF0000"/>
                </a:solidFill>
              </a:rPr>
              <a:t>CONTRIBUTION</a:t>
            </a:r>
            <a:r>
              <a:rPr lang="en-US" sz="1400" dirty="0"/>
              <a:t>: Allows </a:t>
            </a:r>
            <a:r>
              <a:rPr lang="en-US" sz="1400" b="1" i="1" dirty="0">
                <a:solidFill>
                  <a:schemeClr val="accent1"/>
                </a:solidFill>
              </a:rPr>
              <a:t>viability</a:t>
            </a:r>
            <a:r>
              <a:rPr lang="en-US" sz="1400" dirty="0"/>
              <a:t> checks per Product / Segment / Customer </a:t>
            </a:r>
          </a:p>
          <a:p>
            <a:pPr marL="342900" indent="-342900">
              <a:buAutoNum type="arabicPeriod"/>
            </a:pPr>
            <a:r>
              <a:rPr lang="en-US" sz="1400" b="1" dirty="0">
                <a:solidFill>
                  <a:srgbClr val="FF0000"/>
                </a:solidFill>
              </a:rPr>
              <a:t>BREAKEVEN:</a:t>
            </a:r>
            <a:r>
              <a:rPr lang="en-US" sz="1400" dirty="0"/>
              <a:t> Tells you where the </a:t>
            </a:r>
            <a:r>
              <a:rPr lang="en-US" sz="1400" b="1" i="1" dirty="0">
                <a:solidFill>
                  <a:schemeClr val="accent1"/>
                </a:solidFill>
              </a:rPr>
              <a:t>cliff edge </a:t>
            </a:r>
            <a:r>
              <a:rPr lang="en-US" sz="1400" dirty="0"/>
              <a:t>may threaten you!</a:t>
            </a:r>
          </a:p>
          <a:p>
            <a:pPr marL="342900" indent="-342900">
              <a:buAutoNum type="arabicPeriod"/>
            </a:pPr>
            <a:r>
              <a:rPr lang="en-US" sz="1400" b="1" dirty="0">
                <a:solidFill>
                  <a:srgbClr val="FF0000"/>
                </a:solidFill>
              </a:rPr>
              <a:t>VARIABLE COSTS</a:t>
            </a:r>
            <a:r>
              <a:rPr lang="en-US" sz="1400" dirty="0"/>
              <a:t>: Shows you the easiest ways to </a:t>
            </a:r>
            <a:r>
              <a:rPr lang="en-US" sz="1400" b="1" i="1" dirty="0">
                <a:solidFill>
                  <a:schemeClr val="accent1"/>
                </a:solidFill>
              </a:rPr>
              <a:t>cut costs </a:t>
            </a:r>
            <a:r>
              <a:rPr lang="en-US" sz="1400" dirty="0"/>
              <a:t>when you need to</a:t>
            </a:r>
          </a:p>
          <a:p>
            <a:pPr marL="342900" indent="-342900">
              <a:buAutoNum type="arabicPeriod"/>
            </a:pPr>
            <a:r>
              <a:rPr lang="en-US" sz="1400" b="1" dirty="0">
                <a:solidFill>
                  <a:srgbClr val="FF0000"/>
                </a:solidFill>
              </a:rPr>
              <a:t>INVESTMENTS</a:t>
            </a:r>
            <a:r>
              <a:rPr lang="en-US" sz="1400" dirty="0"/>
              <a:t>: Shows the </a:t>
            </a:r>
            <a:r>
              <a:rPr lang="en-US" sz="1400" b="1" i="1" dirty="0">
                <a:solidFill>
                  <a:schemeClr val="accent1"/>
                </a:solidFill>
              </a:rPr>
              <a:t>Cash Flow risks </a:t>
            </a:r>
            <a:r>
              <a:rPr lang="en-US" sz="1400" dirty="0"/>
              <a:t>against profitability predictions</a:t>
            </a:r>
          </a:p>
          <a:p>
            <a:pPr marL="342900" indent="-342900">
              <a:buAutoNum type="arabicPeriod"/>
            </a:pPr>
            <a:r>
              <a:rPr lang="en-US" sz="1400" b="1" dirty="0">
                <a:solidFill>
                  <a:srgbClr val="FF0000"/>
                </a:solidFill>
              </a:rPr>
              <a:t>CASH FLOW</a:t>
            </a:r>
            <a:r>
              <a:rPr lang="en-US" sz="1400" dirty="0"/>
              <a:t>: The most important dimension for survival requires a </a:t>
            </a:r>
            <a:r>
              <a:rPr lang="en-US" sz="1400" b="1" i="1" dirty="0">
                <a:solidFill>
                  <a:schemeClr val="accent1"/>
                </a:solidFill>
              </a:rPr>
              <a:t>constant care</a:t>
            </a:r>
          </a:p>
          <a:p>
            <a:pPr marL="342900" indent="-342900">
              <a:buAutoNum type="arabicPeriod"/>
            </a:pPr>
            <a:r>
              <a:rPr lang="en-US" sz="1400" b="1" dirty="0">
                <a:solidFill>
                  <a:srgbClr val="FF0000"/>
                </a:solidFill>
              </a:rPr>
              <a:t>LOANS</a:t>
            </a:r>
            <a:r>
              <a:rPr lang="en-US" sz="1400" dirty="0"/>
              <a:t>: Easier to get a </a:t>
            </a:r>
            <a:r>
              <a:rPr lang="en-US" sz="1400" b="1" i="1" dirty="0">
                <a:solidFill>
                  <a:schemeClr val="accent1"/>
                </a:solidFill>
              </a:rPr>
              <a:t>loan</a:t>
            </a:r>
            <a:r>
              <a:rPr lang="en-US" sz="1400" dirty="0"/>
              <a:t> &amp; control repayments with a Cash Flow forecast</a:t>
            </a:r>
          </a:p>
          <a:p>
            <a:pPr marL="342900" indent="-342900">
              <a:buAutoNum type="arabicPeriod"/>
            </a:pPr>
            <a:r>
              <a:rPr lang="en-US" sz="1400" b="1" dirty="0">
                <a:solidFill>
                  <a:srgbClr val="FF0000"/>
                </a:solidFill>
              </a:rPr>
              <a:t>CASH:</a:t>
            </a:r>
            <a:r>
              <a:rPr lang="en-US" sz="1400" dirty="0"/>
              <a:t> Enables a minimum </a:t>
            </a:r>
            <a:r>
              <a:rPr lang="en-US" sz="1400" b="1" i="1" dirty="0">
                <a:solidFill>
                  <a:schemeClr val="accent1"/>
                </a:solidFill>
              </a:rPr>
              <a:t>liquidity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/>
              <a:t>target x3mths overheads (SAVINGS!!)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0AB1B8-CA0F-023F-C1C7-16511A70735D}"/>
              </a:ext>
            </a:extLst>
          </p:cNvPr>
          <p:cNvSpPr txBox="1"/>
          <p:nvPr/>
        </p:nvSpPr>
        <p:spPr>
          <a:xfrm>
            <a:off x="-402430" y="2993740"/>
            <a:ext cx="9621982" cy="116955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solidFill>
                  <a:srgbClr val="FF0000"/>
                </a:solidFill>
              </a:rPr>
              <a:t>INDISPUTABLE FACT</a:t>
            </a:r>
          </a:p>
          <a:p>
            <a:pPr algn="ctr"/>
            <a:r>
              <a:rPr lang="en-US" b="1" dirty="0"/>
              <a:t>MOST BUSINESS THAT FAIL (80%+) DO SO SHOWING A PROFIT. </a:t>
            </a:r>
          </a:p>
          <a:p>
            <a:pPr algn="ctr"/>
            <a:r>
              <a:rPr lang="en-US" b="1" dirty="0"/>
              <a:t>THEY GO BANKCRUPT BECAUSE THEY RUN OUT OF CASH!!</a:t>
            </a:r>
          </a:p>
          <a:p>
            <a:pPr algn="ctr"/>
            <a:r>
              <a:rPr lang="en-US" b="1" i="1" dirty="0">
                <a:solidFill>
                  <a:schemeClr val="accent1"/>
                </a:solidFill>
              </a:rPr>
              <a:t>THE REASON FOR THIS IS BECAUSE THEY FAIL TO USE &amp; MANAGE  WITH A BUSINESS FINANCIAL MODEL!!!</a:t>
            </a:r>
            <a:endParaRPr lang="en-ZA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79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/>
          <p:nvPr/>
        </p:nvSpPr>
        <p:spPr>
          <a:xfrm>
            <a:off x="-650" y="0"/>
            <a:ext cx="9144000" cy="149400"/>
          </a:xfrm>
          <a:prstGeom prst="rect">
            <a:avLst/>
          </a:prstGeom>
          <a:solidFill>
            <a:srgbClr val="2B38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2200" y="1065100"/>
            <a:ext cx="5658700" cy="301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4"/>
          <p:cNvSpPr txBox="1"/>
          <p:nvPr/>
        </p:nvSpPr>
        <p:spPr>
          <a:xfrm>
            <a:off x="240400" y="450050"/>
            <a:ext cx="51669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" sz="6500" b="0" i="0" u="none" strike="noStrike" cap="none">
                <a:solidFill>
                  <a:srgbClr val="2B388F"/>
                </a:solidFill>
                <a:latin typeface="Poppins"/>
                <a:ea typeface="Poppins"/>
                <a:cs typeface="Poppins"/>
                <a:sym typeface="Poppins"/>
              </a:rPr>
              <a:t>Thank</a:t>
            </a:r>
            <a:r>
              <a:rPr lang="en" sz="6500" b="1" i="0" u="none" strike="noStrike" cap="none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7000" b="1" i="0" u="none" strike="noStrike" cap="none">
                <a:solidFill>
                  <a:srgbClr val="2B388F"/>
                </a:solidFill>
                <a:latin typeface="Poppins"/>
                <a:ea typeface="Poppins"/>
                <a:cs typeface="Poppins"/>
                <a:sym typeface="Poppins"/>
              </a:rPr>
              <a:t>You</a:t>
            </a:r>
            <a:endParaRPr sz="6700" b="0" i="0" u="none" strike="noStrike" cap="none">
              <a:solidFill>
                <a:srgbClr val="2B388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09" name="Google Shape;109;p4"/>
          <p:cNvGrpSpPr/>
          <p:nvPr/>
        </p:nvGrpSpPr>
        <p:grpSpPr>
          <a:xfrm>
            <a:off x="-650" y="4094275"/>
            <a:ext cx="9220202" cy="1209449"/>
            <a:chOff x="-650" y="4094275"/>
            <a:chExt cx="9220202" cy="1209449"/>
          </a:xfrm>
        </p:grpSpPr>
        <p:sp>
          <p:nvSpPr>
            <p:cNvPr id="110" name="Google Shape;110;p4"/>
            <p:cNvSpPr/>
            <p:nvPr/>
          </p:nvSpPr>
          <p:spPr>
            <a:xfrm>
              <a:off x="-50" y="4219725"/>
              <a:ext cx="9144000" cy="923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3716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-650" y="4174300"/>
              <a:ext cx="9144000" cy="77100"/>
            </a:xfrm>
            <a:prstGeom prst="rect">
              <a:avLst/>
            </a:prstGeom>
            <a:solidFill>
              <a:srgbClr val="E81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2" name="Google Shape;112;p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701350" y="4094275"/>
              <a:ext cx="2518202" cy="1209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p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52397" y="4491350"/>
              <a:ext cx="1577277" cy="529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672962" y="4492472"/>
              <a:ext cx="1461900" cy="5639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115;p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877727" y="4274408"/>
              <a:ext cx="1085350" cy="8105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" name="Google Shape;116;p4"/>
            <p:cNvSpPr txBox="1"/>
            <p:nvPr/>
          </p:nvSpPr>
          <p:spPr>
            <a:xfrm>
              <a:off x="952500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Brought to you by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7" name="Google Shape;117;p4"/>
            <p:cNvSpPr txBox="1"/>
            <p:nvPr/>
          </p:nvSpPr>
          <p:spPr>
            <a:xfrm>
              <a:off x="3672962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In Partnership with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118" name="Google Shape;118;p4"/>
            <p:cNvCxnSpPr/>
            <p:nvPr/>
          </p:nvCxnSpPr>
          <p:spPr>
            <a:xfrm>
              <a:off x="3250325" y="4383025"/>
              <a:ext cx="0" cy="615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0117528-C157-CD59-BF77-92EAAADB575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47" y="1549779"/>
            <a:ext cx="2975559" cy="24928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/>
          <p:nvPr/>
        </p:nvSpPr>
        <p:spPr>
          <a:xfrm>
            <a:off x="-650" y="0"/>
            <a:ext cx="9144000" cy="149400"/>
          </a:xfrm>
          <a:prstGeom prst="rect">
            <a:avLst/>
          </a:prstGeom>
          <a:solidFill>
            <a:srgbClr val="2B38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" name="Google Shape;76;p2"/>
          <p:cNvGrpSpPr/>
          <p:nvPr/>
        </p:nvGrpSpPr>
        <p:grpSpPr>
          <a:xfrm>
            <a:off x="-650" y="4094275"/>
            <a:ext cx="9220202" cy="1209449"/>
            <a:chOff x="-650" y="4094275"/>
            <a:chExt cx="9220202" cy="1209449"/>
          </a:xfrm>
        </p:grpSpPr>
        <p:sp>
          <p:nvSpPr>
            <p:cNvPr id="77" name="Google Shape;77;p2"/>
            <p:cNvSpPr/>
            <p:nvPr/>
          </p:nvSpPr>
          <p:spPr>
            <a:xfrm>
              <a:off x="-50" y="4219725"/>
              <a:ext cx="9144000" cy="923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3716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650" y="4174300"/>
              <a:ext cx="9144000" cy="77100"/>
            </a:xfrm>
            <a:prstGeom prst="rect">
              <a:avLst/>
            </a:prstGeom>
            <a:solidFill>
              <a:srgbClr val="E81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9" name="Google Shape;79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701350" y="4094275"/>
              <a:ext cx="2518202" cy="1209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2398" y="4491350"/>
              <a:ext cx="1341452" cy="507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672962" y="4492472"/>
              <a:ext cx="1461900" cy="5639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453773" y="4289799"/>
              <a:ext cx="1085350" cy="8105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" name="Google Shape;83;p2"/>
            <p:cNvSpPr txBox="1"/>
            <p:nvPr/>
          </p:nvSpPr>
          <p:spPr>
            <a:xfrm>
              <a:off x="952500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Brought to you by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4" name="Google Shape;84;p2"/>
            <p:cNvSpPr txBox="1"/>
            <p:nvPr/>
          </p:nvSpPr>
          <p:spPr>
            <a:xfrm>
              <a:off x="3672962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In Partnership with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85" name="Google Shape;85;p2"/>
            <p:cNvCxnSpPr/>
            <p:nvPr/>
          </p:nvCxnSpPr>
          <p:spPr>
            <a:xfrm>
              <a:off x="3461992" y="4388317"/>
              <a:ext cx="0" cy="615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5" name="Picture 13" descr="Logo&#10;&#10;Description automatically generated">
            <a:extLst>
              <a:ext uri="{FF2B5EF4-FFF2-40B4-BE49-F238E27FC236}">
                <a16:creationId xmlns:a16="http://schemas.microsoft.com/office/drawing/2014/main" id="{668F5040-ACA5-774E-E051-8130433313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7192" y="4402667"/>
            <a:ext cx="901699" cy="661458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C9CB8F69-3AA1-39FB-0077-788757DF3A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983" y="424419"/>
            <a:ext cx="4272491" cy="3670246"/>
          </a:xfrm>
          <a:prstGeom prst="rect">
            <a:avLst/>
          </a:prstGeom>
        </p:spPr>
      </p:pic>
      <p:pic>
        <p:nvPicPr>
          <p:cNvPr id="7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BBCA9FB4-D1C9-5090-5AE5-7990A0E8EB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30233" y="450232"/>
            <a:ext cx="3944407" cy="361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184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/>
          <p:nvPr/>
        </p:nvSpPr>
        <p:spPr>
          <a:xfrm>
            <a:off x="-650" y="0"/>
            <a:ext cx="9144000" cy="149400"/>
          </a:xfrm>
          <a:prstGeom prst="rect">
            <a:avLst/>
          </a:prstGeom>
          <a:solidFill>
            <a:srgbClr val="2B38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" name="Google Shape;76;p2"/>
          <p:cNvGrpSpPr/>
          <p:nvPr/>
        </p:nvGrpSpPr>
        <p:grpSpPr>
          <a:xfrm>
            <a:off x="-650" y="4094275"/>
            <a:ext cx="9220202" cy="1209449"/>
            <a:chOff x="-650" y="4094275"/>
            <a:chExt cx="9220202" cy="1209449"/>
          </a:xfrm>
        </p:grpSpPr>
        <p:sp>
          <p:nvSpPr>
            <p:cNvPr id="77" name="Google Shape;77;p2"/>
            <p:cNvSpPr/>
            <p:nvPr/>
          </p:nvSpPr>
          <p:spPr>
            <a:xfrm>
              <a:off x="-50" y="4219725"/>
              <a:ext cx="9144000" cy="923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3716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650" y="4174300"/>
              <a:ext cx="9144000" cy="77100"/>
            </a:xfrm>
            <a:prstGeom prst="rect">
              <a:avLst/>
            </a:prstGeom>
            <a:solidFill>
              <a:srgbClr val="E81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9" name="Google Shape;79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701350" y="4094275"/>
              <a:ext cx="2518202" cy="1209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2398" y="4491350"/>
              <a:ext cx="1341452" cy="507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672962" y="4492472"/>
              <a:ext cx="1461900" cy="5639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453773" y="4289799"/>
              <a:ext cx="1085350" cy="8105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" name="Google Shape;83;p2"/>
            <p:cNvSpPr txBox="1"/>
            <p:nvPr/>
          </p:nvSpPr>
          <p:spPr>
            <a:xfrm>
              <a:off x="952500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Brought to you by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4" name="Google Shape;84;p2"/>
            <p:cNvSpPr txBox="1"/>
            <p:nvPr/>
          </p:nvSpPr>
          <p:spPr>
            <a:xfrm>
              <a:off x="3672962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In Partnership with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85" name="Google Shape;85;p2"/>
            <p:cNvCxnSpPr/>
            <p:nvPr/>
          </p:nvCxnSpPr>
          <p:spPr>
            <a:xfrm>
              <a:off x="3461992" y="4388317"/>
              <a:ext cx="0" cy="615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5" name="Picture 13" descr="Logo&#10;&#10;Description automatically generated">
            <a:extLst>
              <a:ext uri="{FF2B5EF4-FFF2-40B4-BE49-F238E27FC236}">
                <a16:creationId xmlns:a16="http://schemas.microsoft.com/office/drawing/2014/main" id="{668F5040-ACA5-774E-E051-8130433313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7192" y="4402667"/>
            <a:ext cx="901699" cy="661458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6D4FED9A-6D44-D7FE-0229-E1A07B2AE7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28903" y="2424495"/>
            <a:ext cx="3350018" cy="16292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598DE1-E8C3-EFD8-E806-C6CAB34757B9}"/>
              </a:ext>
            </a:extLst>
          </p:cNvPr>
          <p:cNvSpPr txBox="1"/>
          <p:nvPr/>
        </p:nvSpPr>
        <p:spPr>
          <a:xfrm>
            <a:off x="226484" y="189442"/>
            <a:ext cx="8532283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i="1" kern="1200">
                <a:latin typeface="Corbel"/>
                <a:ea typeface="+mn-ea"/>
                <a:cs typeface="+mn-cs"/>
              </a:rPr>
              <a:t>CAN YOU ACCURATELY ANSWER THE FOLLOWING QUESTIONS?</a:t>
            </a:r>
          </a:p>
          <a:p>
            <a:pPr algn="ctr"/>
            <a:endParaRPr lang="en-US" sz="2800" b="1" i="1" kern="1200">
              <a:latin typeface="Corbe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9D22B3-DCA8-0334-586E-A32F726DD044}"/>
              </a:ext>
            </a:extLst>
          </p:cNvPr>
          <p:cNvSpPr txBox="1"/>
          <p:nvPr/>
        </p:nvSpPr>
        <p:spPr>
          <a:xfrm>
            <a:off x="702083" y="1033022"/>
            <a:ext cx="773853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ZA" dirty="0"/>
          </a:p>
          <a:p>
            <a:pPr algn="ctr"/>
            <a:r>
              <a:rPr lang="en-US" b="1" i="1" kern="1200" dirty="0">
                <a:latin typeface="+mj-lt"/>
                <a:ea typeface="+mn-ea"/>
                <a:cs typeface="+mn-cs"/>
              </a:rPr>
              <a:t>1. </a:t>
            </a:r>
            <a:r>
              <a:rPr lang="en-US" sz="1600" b="1" i="1" kern="1200" dirty="0">
                <a:latin typeface="Corbel"/>
                <a:ea typeface="+mn-ea"/>
                <a:cs typeface="+mn-cs"/>
              </a:rPr>
              <a:t>WHAT ARE THE </a:t>
            </a:r>
            <a:r>
              <a:rPr lang="en-US" sz="1600" b="1" i="1" kern="1200" dirty="0">
                <a:solidFill>
                  <a:srgbClr val="FF0000"/>
                </a:solidFill>
                <a:latin typeface="Corbel"/>
                <a:ea typeface="+mn-ea"/>
                <a:cs typeface="+mn-cs"/>
              </a:rPr>
              <a:t>SPECIFIC &amp; QUANTIFIABLE FINANCIAL RISKS</a:t>
            </a:r>
            <a:r>
              <a:rPr lang="en-US" sz="1600" b="1" i="1" kern="1200" dirty="0">
                <a:solidFill>
                  <a:schemeClr val="tx1"/>
                </a:solidFill>
                <a:latin typeface="Corbel"/>
                <a:ea typeface="+mn-ea"/>
                <a:cs typeface="+mn-cs"/>
              </a:rPr>
              <a:t> IN </a:t>
            </a:r>
            <a:r>
              <a:rPr lang="en-US" sz="1600" b="1" i="1" kern="1200" dirty="0">
                <a:latin typeface="Corbel"/>
                <a:ea typeface="+mn-ea"/>
                <a:cs typeface="+mn-cs"/>
              </a:rPr>
              <a:t>YOUR BUSINESS?</a:t>
            </a:r>
            <a:endParaRPr lang="en-ZA" dirty="0"/>
          </a:p>
          <a:p>
            <a:pPr algn="ctr"/>
            <a:endParaRPr lang="en-US" sz="1800" b="1" i="1" kern="1200" dirty="0">
              <a:latin typeface="Corbe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581C45-3287-5D2F-65B6-E4ACF1C6E1BD}"/>
              </a:ext>
            </a:extLst>
          </p:cNvPr>
          <p:cNvSpPr txBox="1"/>
          <p:nvPr/>
        </p:nvSpPr>
        <p:spPr>
          <a:xfrm>
            <a:off x="317616" y="1752505"/>
            <a:ext cx="8507465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b="1" i="1" dirty="0">
              <a:solidFill>
                <a:schemeClr val="bg1"/>
              </a:solidFill>
            </a:endParaRPr>
          </a:p>
          <a:p>
            <a:pPr algn="ctr"/>
            <a:r>
              <a:rPr lang="en-US" b="1" i="1" dirty="0">
                <a:solidFill>
                  <a:schemeClr val="tx1"/>
                </a:solidFill>
              </a:rPr>
              <a:t>3. WHAT WILL INFORM YOU IN </a:t>
            </a:r>
            <a:r>
              <a:rPr lang="en-US" b="1" i="1" dirty="0">
                <a:solidFill>
                  <a:srgbClr val="FF0000"/>
                </a:solidFill>
              </a:rPr>
              <a:t>GOOD TIME </a:t>
            </a:r>
            <a:r>
              <a:rPr lang="en-US" b="1" i="1" dirty="0">
                <a:solidFill>
                  <a:schemeClr val="tx1"/>
                </a:solidFill>
              </a:rPr>
              <a:t>OF  ANY FINANCIAL THREATS : </a:t>
            </a:r>
            <a:r>
              <a:rPr lang="en-US" b="1" i="1" dirty="0">
                <a:solidFill>
                  <a:srgbClr val="FF0000"/>
                </a:solidFill>
              </a:rPr>
              <a:t>&lt;3MTHS</a:t>
            </a:r>
            <a:r>
              <a:rPr lang="en-US" b="1" i="1" dirty="0">
                <a:solidFill>
                  <a:schemeClr val="tx1"/>
                </a:solidFill>
              </a:rPr>
              <a:t>?</a:t>
            </a:r>
            <a:r>
              <a:rPr lang="en-US" b="1" i="1" dirty="0">
                <a:solidFill>
                  <a:schemeClr val="bg1"/>
                </a:solidFill>
              </a:rPr>
              <a:t>? </a:t>
            </a:r>
            <a:endParaRPr lang="en-ZA" b="1" i="1" dirty="0">
              <a:solidFill>
                <a:schemeClr val="bg1"/>
              </a:solidFill>
            </a:endParaRPr>
          </a:p>
          <a:p>
            <a:pPr algn="ctr"/>
            <a:endParaRPr lang="en-US" b="1" i="1" kern="1200" dirty="0">
              <a:solidFill>
                <a:schemeClr val="bg1"/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B9EB54-68DC-B064-00A8-B0FD4F49EF61}"/>
              </a:ext>
            </a:extLst>
          </p:cNvPr>
          <p:cNvSpPr txBox="1"/>
          <p:nvPr/>
        </p:nvSpPr>
        <p:spPr>
          <a:xfrm>
            <a:off x="524153" y="1413039"/>
            <a:ext cx="80943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b="1" i="1" dirty="0">
              <a:solidFill>
                <a:schemeClr val="bg1"/>
              </a:solidFill>
            </a:endParaRPr>
          </a:p>
          <a:p>
            <a:pPr algn="ctr"/>
            <a:r>
              <a:rPr lang="en-US" b="1" i="1" dirty="0">
                <a:solidFill>
                  <a:schemeClr val="tx1"/>
                </a:solidFill>
              </a:rPr>
              <a:t>2. IN WHICH OF THE </a:t>
            </a:r>
            <a:r>
              <a:rPr lang="en-US" b="1" i="1" dirty="0">
                <a:solidFill>
                  <a:srgbClr val="FF0000"/>
                </a:solidFill>
              </a:rPr>
              <a:t>NEXT 12 MONTHS </a:t>
            </a:r>
            <a:r>
              <a:rPr lang="en-US" b="1" i="1" dirty="0">
                <a:solidFill>
                  <a:schemeClr val="tx1"/>
                </a:solidFill>
              </a:rPr>
              <a:t>WILL YOUR FINANCIAL </a:t>
            </a:r>
            <a:r>
              <a:rPr lang="en-US" b="1" i="1" dirty="0">
                <a:solidFill>
                  <a:srgbClr val="FF0000"/>
                </a:solidFill>
              </a:rPr>
              <a:t>RISKS BE GREATEST</a:t>
            </a:r>
            <a:r>
              <a:rPr lang="en-US" b="1" i="1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3998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/>
          <p:nvPr/>
        </p:nvSpPr>
        <p:spPr>
          <a:xfrm>
            <a:off x="-650" y="0"/>
            <a:ext cx="9144000" cy="149400"/>
          </a:xfrm>
          <a:prstGeom prst="rect">
            <a:avLst/>
          </a:prstGeom>
          <a:solidFill>
            <a:srgbClr val="2B38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" name="Google Shape;76;p2"/>
          <p:cNvGrpSpPr/>
          <p:nvPr/>
        </p:nvGrpSpPr>
        <p:grpSpPr>
          <a:xfrm>
            <a:off x="-650" y="4094275"/>
            <a:ext cx="9220202" cy="1209449"/>
            <a:chOff x="-650" y="4094275"/>
            <a:chExt cx="9220202" cy="1209449"/>
          </a:xfrm>
        </p:grpSpPr>
        <p:sp>
          <p:nvSpPr>
            <p:cNvPr id="77" name="Google Shape;77;p2"/>
            <p:cNvSpPr/>
            <p:nvPr/>
          </p:nvSpPr>
          <p:spPr>
            <a:xfrm>
              <a:off x="-50" y="4219725"/>
              <a:ext cx="9144000" cy="923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3716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650" y="4174300"/>
              <a:ext cx="9144000" cy="77100"/>
            </a:xfrm>
            <a:prstGeom prst="rect">
              <a:avLst/>
            </a:prstGeom>
            <a:solidFill>
              <a:srgbClr val="E81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9" name="Google Shape;79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701350" y="4094275"/>
              <a:ext cx="2518202" cy="1209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2398" y="4491350"/>
              <a:ext cx="1341452" cy="507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672962" y="4492472"/>
              <a:ext cx="1461900" cy="5639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453773" y="4289799"/>
              <a:ext cx="1085350" cy="8105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" name="Google Shape;83;p2"/>
            <p:cNvSpPr txBox="1"/>
            <p:nvPr/>
          </p:nvSpPr>
          <p:spPr>
            <a:xfrm>
              <a:off x="952500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Brought to you by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4" name="Google Shape;84;p2"/>
            <p:cNvSpPr txBox="1"/>
            <p:nvPr/>
          </p:nvSpPr>
          <p:spPr>
            <a:xfrm>
              <a:off x="3672962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In Partnership with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85" name="Google Shape;85;p2"/>
            <p:cNvCxnSpPr/>
            <p:nvPr/>
          </p:nvCxnSpPr>
          <p:spPr>
            <a:xfrm>
              <a:off x="3461992" y="4388317"/>
              <a:ext cx="0" cy="615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5" name="Picture 13" descr="Logo&#10;&#10;Description automatically generated">
            <a:extLst>
              <a:ext uri="{FF2B5EF4-FFF2-40B4-BE49-F238E27FC236}">
                <a16:creationId xmlns:a16="http://schemas.microsoft.com/office/drawing/2014/main" id="{668F5040-ACA5-774E-E051-8130433313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7192" y="4402667"/>
            <a:ext cx="901699" cy="6614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E77F81-AD81-6DBE-3118-A5B993BAAD66}"/>
              </a:ext>
            </a:extLst>
          </p:cNvPr>
          <p:cNvSpPr txBox="1"/>
          <p:nvPr/>
        </p:nvSpPr>
        <p:spPr>
          <a:xfrm>
            <a:off x="1929723" y="229425"/>
            <a:ext cx="46094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THE FINANCIAL BUSINESS MODEL</a:t>
            </a:r>
            <a:br>
              <a:rPr lang="en-US" sz="1600" b="1" dirty="0">
                <a:solidFill>
                  <a:schemeClr val="tx1"/>
                </a:solidFill>
              </a:rPr>
            </a:br>
            <a:r>
              <a:rPr lang="en-US" sz="1600" b="1" i="1" dirty="0">
                <a:solidFill>
                  <a:schemeClr val="accent1"/>
                </a:solidFill>
              </a:rPr>
              <a:t>What should it tell you?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5ACF45-B2B6-74A6-B192-A79DC7B512C4}"/>
              </a:ext>
            </a:extLst>
          </p:cNvPr>
          <p:cNvSpPr txBox="1"/>
          <p:nvPr/>
        </p:nvSpPr>
        <p:spPr>
          <a:xfrm>
            <a:off x="525388" y="872961"/>
            <a:ext cx="460947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400" b="1"/>
              <a:t>Sales &amp; Profit </a:t>
            </a:r>
            <a:r>
              <a:rPr lang="en-US" sz="1400" b="1">
                <a:solidFill>
                  <a:srgbClr val="FF0000"/>
                </a:solidFill>
              </a:rPr>
              <a:t>Forecast</a:t>
            </a:r>
            <a:r>
              <a:rPr lang="en-US" sz="1400" b="1"/>
              <a:t> for next 12 months</a:t>
            </a:r>
          </a:p>
          <a:p>
            <a:pPr marL="342900" indent="-342900">
              <a:buAutoNum type="arabicPeriod"/>
            </a:pPr>
            <a:r>
              <a:rPr lang="en-US" sz="1400" b="1"/>
              <a:t>Gross Margin for </a:t>
            </a:r>
            <a:r>
              <a:rPr lang="en-US" sz="1400" b="1">
                <a:solidFill>
                  <a:srgbClr val="FF0000"/>
                </a:solidFill>
              </a:rPr>
              <a:t>Pricing</a:t>
            </a:r>
            <a:r>
              <a:rPr lang="en-US" sz="1400" b="1"/>
              <a:t> Average (as per Policy)</a:t>
            </a:r>
          </a:p>
          <a:p>
            <a:pPr marL="342900" indent="-342900">
              <a:buAutoNum type="arabicPeriod"/>
            </a:pPr>
            <a:r>
              <a:rPr lang="en-US" sz="1400" b="1"/>
              <a:t>Direct Profit per </a:t>
            </a:r>
            <a:r>
              <a:rPr lang="en-US" sz="1400" b="1">
                <a:solidFill>
                  <a:srgbClr val="FF0000"/>
                </a:solidFill>
              </a:rPr>
              <a:t>Product</a:t>
            </a:r>
            <a:r>
              <a:rPr lang="en-US" sz="1400" b="1"/>
              <a:t> per Market </a:t>
            </a:r>
            <a:r>
              <a:rPr lang="en-US" sz="1400" b="1">
                <a:solidFill>
                  <a:srgbClr val="FF0000"/>
                </a:solidFill>
              </a:rPr>
              <a:t>Segment </a:t>
            </a:r>
            <a:r>
              <a:rPr lang="en-US" sz="1400" b="1"/>
              <a:t>or by </a:t>
            </a:r>
            <a:r>
              <a:rPr lang="en-US" sz="1400" b="1">
                <a:solidFill>
                  <a:srgbClr val="FF0000"/>
                </a:solidFill>
              </a:rPr>
              <a:t>Client</a:t>
            </a:r>
          </a:p>
          <a:p>
            <a:pPr marL="342900" indent="-342900">
              <a:buAutoNum type="arabicPeriod"/>
            </a:pPr>
            <a:r>
              <a:rPr lang="en-US" sz="1400" b="1">
                <a:solidFill>
                  <a:srgbClr val="FF0000"/>
                </a:solidFill>
              </a:rPr>
              <a:t>Fixed Indirect </a:t>
            </a:r>
            <a:r>
              <a:rPr lang="en-US" sz="1400" b="1"/>
              <a:t>Cost Overheads</a:t>
            </a:r>
          </a:p>
          <a:p>
            <a:pPr marL="342900" indent="-342900">
              <a:buAutoNum type="arabicPeriod"/>
            </a:pPr>
            <a:r>
              <a:rPr lang="en-US" sz="1400" b="1"/>
              <a:t>Overheads </a:t>
            </a:r>
            <a:r>
              <a:rPr lang="en-US" sz="1400" b="1">
                <a:solidFill>
                  <a:srgbClr val="FF0000"/>
                </a:solidFill>
              </a:rPr>
              <a:t>Breakeven</a:t>
            </a:r>
          </a:p>
          <a:p>
            <a:pPr marL="342900" indent="-342900">
              <a:buAutoNum type="arabicPeriod"/>
            </a:pPr>
            <a:r>
              <a:rPr lang="en-US" sz="1400" b="1">
                <a:solidFill>
                  <a:srgbClr val="FF0000"/>
                </a:solidFill>
              </a:rPr>
              <a:t>Variable Indirect </a:t>
            </a:r>
            <a:r>
              <a:rPr lang="en-US" sz="1400" b="1"/>
              <a:t>Cost Overheads</a:t>
            </a:r>
          </a:p>
          <a:p>
            <a:pPr marL="342900" indent="-342900">
              <a:buAutoNum type="arabicPeriod"/>
            </a:pPr>
            <a:r>
              <a:rPr lang="en-US" sz="1400" b="1">
                <a:solidFill>
                  <a:srgbClr val="FF0000"/>
                </a:solidFill>
              </a:rPr>
              <a:t>Contribution</a:t>
            </a:r>
            <a:r>
              <a:rPr lang="en-US" sz="1400" b="1"/>
              <a:t> to Profit / Net Margin (as per Policy)</a:t>
            </a:r>
          </a:p>
          <a:p>
            <a:pPr marL="342900" indent="-342900">
              <a:buAutoNum type="arabicPeriod"/>
            </a:pPr>
            <a:r>
              <a:rPr lang="en-US" sz="1400" b="1">
                <a:solidFill>
                  <a:srgbClr val="FF0000"/>
                </a:solidFill>
              </a:rPr>
              <a:t>Cash Flow </a:t>
            </a:r>
            <a:r>
              <a:rPr lang="en-US" sz="1400" b="1"/>
              <a:t>Inputs and Outputs + Monthly balance</a:t>
            </a:r>
          </a:p>
          <a:p>
            <a:pPr marL="342900" indent="-342900">
              <a:buAutoNum type="arabicPeriod"/>
            </a:pPr>
            <a:r>
              <a:rPr lang="en-US" sz="1400" b="1">
                <a:solidFill>
                  <a:srgbClr val="FF0000"/>
                </a:solidFill>
              </a:rPr>
              <a:t>Investment</a:t>
            </a:r>
            <a:r>
              <a:rPr lang="en-US" sz="1400" b="1"/>
              <a:t> Input and Output Cash Flow</a:t>
            </a:r>
          </a:p>
          <a:p>
            <a:pPr marL="342900" indent="-342900">
              <a:buAutoNum type="arabicPeriod"/>
            </a:pPr>
            <a:r>
              <a:rPr lang="en-US" sz="1400" b="1">
                <a:solidFill>
                  <a:srgbClr val="FF0000"/>
                </a:solidFill>
              </a:rPr>
              <a:t>Repayment</a:t>
            </a:r>
            <a:r>
              <a:rPr lang="en-US" sz="1400" b="1"/>
              <a:t> Obligations Cash Flow </a:t>
            </a:r>
          </a:p>
        </p:txBody>
      </p:sp>
      <p:pic>
        <p:nvPicPr>
          <p:cNvPr id="8" name="Picture 7" descr="Royalty Free &lt;strong&gt;Cash Flow&lt;/strong&gt; Stock Photos | rawpixel">
            <a:extLst>
              <a:ext uri="{FF2B5EF4-FFF2-40B4-BE49-F238E27FC236}">
                <a16:creationId xmlns:a16="http://schemas.microsoft.com/office/drawing/2014/main" id="{65D95E3B-E6E0-8AEF-5ED0-878F29F0E5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480" y="2157095"/>
            <a:ext cx="3133435" cy="1954480"/>
          </a:xfrm>
          <a:prstGeom prst="rect">
            <a:avLst/>
          </a:prstGeom>
        </p:spPr>
      </p:pic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3225B5E6-57EF-A73C-B3CA-5D027ECA6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664" y="606490"/>
            <a:ext cx="2761102" cy="147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022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/>
          <p:nvPr/>
        </p:nvSpPr>
        <p:spPr>
          <a:xfrm>
            <a:off x="-650" y="0"/>
            <a:ext cx="9144000" cy="149400"/>
          </a:xfrm>
          <a:prstGeom prst="rect">
            <a:avLst/>
          </a:prstGeom>
          <a:solidFill>
            <a:srgbClr val="2B38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" name="Google Shape;76;p2"/>
          <p:cNvGrpSpPr/>
          <p:nvPr/>
        </p:nvGrpSpPr>
        <p:grpSpPr>
          <a:xfrm>
            <a:off x="-650" y="4094275"/>
            <a:ext cx="9220202" cy="1209449"/>
            <a:chOff x="-650" y="4094275"/>
            <a:chExt cx="9220202" cy="1209449"/>
          </a:xfrm>
        </p:grpSpPr>
        <p:sp>
          <p:nvSpPr>
            <p:cNvPr id="77" name="Google Shape;77;p2"/>
            <p:cNvSpPr/>
            <p:nvPr/>
          </p:nvSpPr>
          <p:spPr>
            <a:xfrm>
              <a:off x="-50" y="4219725"/>
              <a:ext cx="9144000" cy="923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3716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650" y="4174300"/>
              <a:ext cx="9144000" cy="77100"/>
            </a:xfrm>
            <a:prstGeom prst="rect">
              <a:avLst/>
            </a:prstGeom>
            <a:solidFill>
              <a:srgbClr val="E81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9" name="Google Shape;79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701350" y="4094275"/>
              <a:ext cx="2518202" cy="1209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2398" y="4491350"/>
              <a:ext cx="1341452" cy="507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672962" y="4492472"/>
              <a:ext cx="1461900" cy="5639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453773" y="4289799"/>
              <a:ext cx="1085350" cy="8105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" name="Google Shape;83;p2"/>
            <p:cNvSpPr txBox="1"/>
            <p:nvPr/>
          </p:nvSpPr>
          <p:spPr>
            <a:xfrm>
              <a:off x="952500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Brought to you by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4" name="Google Shape;84;p2"/>
            <p:cNvSpPr txBox="1"/>
            <p:nvPr/>
          </p:nvSpPr>
          <p:spPr>
            <a:xfrm>
              <a:off x="3672962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In Partnership with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85" name="Google Shape;85;p2"/>
            <p:cNvCxnSpPr/>
            <p:nvPr/>
          </p:nvCxnSpPr>
          <p:spPr>
            <a:xfrm>
              <a:off x="3461992" y="4388317"/>
              <a:ext cx="0" cy="615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5" name="Picture 13" descr="Logo&#10;&#10;Description automatically generated">
            <a:extLst>
              <a:ext uri="{FF2B5EF4-FFF2-40B4-BE49-F238E27FC236}">
                <a16:creationId xmlns:a16="http://schemas.microsoft.com/office/drawing/2014/main" id="{668F5040-ACA5-774E-E051-8130433313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7192" y="4402667"/>
            <a:ext cx="901699" cy="6614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AB78A8-1C8D-80C1-8429-405DD30F27DB}"/>
              </a:ext>
            </a:extLst>
          </p:cNvPr>
          <p:cNvSpPr txBox="1"/>
          <p:nvPr/>
        </p:nvSpPr>
        <p:spPr>
          <a:xfrm>
            <a:off x="452192" y="312614"/>
            <a:ext cx="27226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>
                <a:solidFill>
                  <a:schemeClr val="tx1"/>
                </a:solidFill>
              </a:rPr>
              <a:t>BUSINESS PURPOSE</a:t>
            </a:r>
          </a:p>
        </p:txBody>
      </p:sp>
      <p:sp>
        <p:nvSpPr>
          <p:cNvPr id="4" name="Arrow: Right 4">
            <a:extLst>
              <a:ext uri="{FF2B5EF4-FFF2-40B4-BE49-F238E27FC236}">
                <a16:creationId xmlns:a16="http://schemas.microsoft.com/office/drawing/2014/main" id="{DD7397F4-28BA-093F-D3F1-4DCCF9FC4F34}"/>
              </a:ext>
            </a:extLst>
          </p:cNvPr>
          <p:cNvSpPr/>
          <p:nvPr/>
        </p:nvSpPr>
        <p:spPr>
          <a:xfrm>
            <a:off x="3353302" y="2394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7E9929-C8EA-9CF5-708D-1702EE952272}"/>
              </a:ext>
            </a:extLst>
          </p:cNvPr>
          <p:cNvSpPr txBox="1"/>
          <p:nvPr/>
        </p:nvSpPr>
        <p:spPr>
          <a:xfrm>
            <a:off x="4403912" y="305343"/>
            <a:ext cx="30010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1"/>
                </a:solidFill>
              </a:rPr>
              <a:t>Sustainability</a:t>
            </a:r>
          </a:p>
          <a:p>
            <a:pPr algn="ctr"/>
            <a:r>
              <a:rPr lang="en-GB" sz="1600" b="1" dirty="0">
                <a:solidFill>
                  <a:schemeClr val="accent1"/>
                </a:solidFill>
              </a:rPr>
              <a:t> &amp; Profit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034626-A979-2AA2-FC74-AB8A965AF88A}"/>
              </a:ext>
            </a:extLst>
          </p:cNvPr>
          <p:cNvSpPr txBox="1"/>
          <p:nvPr/>
        </p:nvSpPr>
        <p:spPr>
          <a:xfrm>
            <a:off x="2218343" y="1029803"/>
            <a:ext cx="46094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/>
              <a:t>WHY?</a:t>
            </a:r>
            <a:endParaRPr lang="en-US" sz="1800"/>
          </a:p>
        </p:txBody>
      </p:sp>
      <p:sp>
        <p:nvSpPr>
          <p:cNvPr id="10" name="Arrow: Right 5">
            <a:extLst>
              <a:ext uri="{FF2B5EF4-FFF2-40B4-BE49-F238E27FC236}">
                <a16:creationId xmlns:a16="http://schemas.microsoft.com/office/drawing/2014/main" id="{FE1EA7FD-67B2-6AE0-501D-E9A5284E5C3A}"/>
              </a:ext>
            </a:extLst>
          </p:cNvPr>
          <p:cNvSpPr/>
          <p:nvPr/>
        </p:nvSpPr>
        <p:spPr>
          <a:xfrm>
            <a:off x="3337212" y="9971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552CBE-D062-E8D5-537E-444EB5C5BC9D}"/>
              </a:ext>
            </a:extLst>
          </p:cNvPr>
          <p:cNvSpPr txBox="1"/>
          <p:nvPr/>
        </p:nvSpPr>
        <p:spPr>
          <a:xfrm>
            <a:off x="3842506" y="985271"/>
            <a:ext cx="46094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1"/>
                </a:solidFill>
              </a:rPr>
              <a:t>To Create &amp; Distribute Wealth</a:t>
            </a:r>
            <a:endParaRPr lang="en-ZA" sz="1600" b="1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97BC1B-7D2D-0D03-E4AB-EB558B0A4DAE}"/>
              </a:ext>
            </a:extLst>
          </p:cNvPr>
          <p:cNvSpPr txBox="1"/>
          <p:nvPr/>
        </p:nvSpPr>
        <p:spPr>
          <a:xfrm>
            <a:off x="85200" y="2189235"/>
            <a:ext cx="128584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>
                <a:solidFill>
                  <a:schemeClr val="accent1"/>
                </a:solidFill>
              </a:rPr>
              <a:t>MONEY THAT STAYS IN THE BUSINESS</a:t>
            </a:r>
            <a:endParaRPr lang="en-ZA" b="1">
              <a:solidFill>
                <a:schemeClr val="accent1"/>
              </a:solidFill>
            </a:endParaRPr>
          </a:p>
        </p:txBody>
      </p:sp>
      <p:sp>
        <p:nvSpPr>
          <p:cNvPr id="15" name="Arrow: Down 13">
            <a:extLst>
              <a:ext uri="{FF2B5EF4-FFF2-40B4-BE49-F238E27FC236}">
                <a16:creationId xmlns:a16="http://schemas.microsoft.com/office/drawing/2014/main" id="{7044EC9F-FA85-6538-806A-417A8736D92B}"/>
              </a:ext>
            </a:extLst>
          </p:cNvPr>
          <p:cNvSpPr/>
          <p:nvPr/>
        </p:nvSpPr>
        <p:spPr>
          <a:xfrm>
            <a:off x="2229268" y="2161120"/>
            <a:ext cx="484632" cy="4155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0A64C7-C043-056E-DF2D-9674FA01720A}"/>
              </a:ext>
            </a:extLst>
          </p:cNvPr>
          <p:cNvSpPr txBox="1"/>
          <p:nvPr/>
        </p:nvSpPr>
        <p:spPr>
          <a:xfrm>
            <a:off x="1018418" y="2600087"/>
            <a:ext cx="29327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INVEST</a:t>
            </a:r>
            <a:endParaRPr lang="en-ZA" b="1" dirty="0"/>
          </a:p>
        </p:txBody>
      </p:sp>
      <p:sp>
        <p:nvSpPr>
          <p:cNvPr id="18" name="Arrow: Down 14">
            <a:extLst>
              <a:ext uri="{FF2B5EF4-FFF2-40B4-BE49-F238E27FC236}">
                <a16:creationId xmlns:a16="http://schemas.microsoft.com/office/drawing/2014/main" id="{8343397D-E02A-6148-1713-36E1945F8D16}"/>
              </a:ext>
            </a:extLst>
          </p:cNvPr>
          <p:cNvSpPr/>
          <p:nvPr/>
        </p:nvSpPr>
        <p:spPr>
          <a:xfrm>
            <a:off x="2237594" y="2952006"/>
            <a:ext cx="484632" cy="4155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D155E9-4275-21DE-747D-E835A4850513}"/>
              </a:ext>
            </a:extLst>
          </p:cNvPr>
          <p:cNvSpPr txBox="1"/>
          <p:nvPr/>
        </p:nvSpPr>
        <p:spPr>
          <a:xfrm>
            <a:off x="118960" y="3381330"/>
            <a:ext cx="47219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TRADE</a:t>
            </a:r>
            <a:endParaRPr lang="en-ZA" b="1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8E50185-F804-7991-935C-A6FBECB04A33}"/>
              </a:ext>
            </a:extLst>
          </p:cNvPr>
          <p:cNvCxnSpPr>
            <a:cxnSpLocks/>
          </p:cNvCxnSpPr>
          <p:nvPr/>
        </p:nvCxnSpPr>
        <p:spPr>
          <a:xfrm flipV="1">
            <a:off x="2862998" y="2665559"/>
            <a:ext cx="2144431" cy="47317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323FECE-511D-3621-EC3E-76CD62EF2E8E}"/>
              </a:ext>
            </a:extLst>
          </p:cNvPr>
          <p:cNvSpPr txBox="1"/>
          <p:nvPr/>
        </p:nvSpPr>
        <p:spPr>
          <a:xfrm>
            <a:off x="4772830" y="1917285"/>
            <a:ext cx="3117989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SALES</a:t>
            </a:r>
          </a:p>
          <a:p>
            <a:pPr marL="285750" indent="-285750" algn="ctr">
              <a:buFontTx/>
              <a:buChar char="-"/>
            </a:pPr>
            <a:r>
              <a:rPr lang="en-GB" b="1" u="sng" dirty="0"/>
              <a:t>COST of SALES</a:t>
            </a:r>
          </a:p>
          <a:p>
            <a:pPr algn="ctr"/>
            <a:r>
              <a:rPr lang="en-GB" b="1" dirty="0">
                <a:solidFill>
                  <a:srgbClr val="C00000"/>
                </a:solidFill>
              </a:rPr>
              <a:t>    GROSS PROFIT</a:t>
            </a:r>
          </a:p>
          <a:p>
            <a:pPr marL="285750" indent="-285750" algn="ctr">
              <a:buFontTx/>
              <a:buChar char="-"/>
            </a:pPr>
            <a:r>
              <a:rPr lang="en-GB" b="1" u="sng" dirty="0"/>
              <a:t>EXPENSES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    </a:t>
            </a:r>
            <a:r>
              <a:rPr lang="en-GB" b="1" dirty="0">
                <a:solidFill>
                  <a:srgbClr val="C00000"/>
                </a:solidFill>
              </a:rPr>
              <a:t>OPERATING PROFIT</a:t>
            </a:r>
          </a:p>
          <a:p>
            <a:pPr marL="285750" indent="-285750" algn="ctr">
              <a:buFontTx/>
              <a:buChar char="-"/>
            </a:pPr>
            <a:r>
              <a:rPr lang="en-GB" b="1" u="sng" dirty="0"/>
              <a:t>TAX</a:t>
            </a:r>
          </a:p>
          <a:p>
            <a:pPr algn="ctr"/>
            <a:r>
              <a:rPr lang="en-GB" b="1" dirty="0">
                <a:solidFill>
                  <a:srgbClr val="C00000"/>
                </a:solidFill>
              </a:rPr>
              <a:t>     NET PROFIT</a:t>
            </a:r>
          </a:p>
          <a:p>
            <a:pPr marL="285750" indent="-285750" algn="ctr">
              <a:buFontTx/>
              <a:buChar char="-"/>
            </a:pPr>
            <a:r>
              <a:rPr lang="en-GB" b="1" u="sng" dirty="0"/>
              <a:t>DIVIDENDS</a:t>
            </a:r>
            <a:r>
              <a:rPr lang="en-GB" b="1" dirty="0"/>
              <a:t> </a:t>
            </a:r>
          </a:p>
          <a:p>
            <a:pPr algn="ctr"/>
            <a:r>
              <a:rPr lang="en-GB" b="1" dirty="0">
                <a:solidFill>
                  <a:srgbClr val="C00000"/>
                </a:solidFill>
              </a:rPr>
              <a:t>    RETAINED PROFIT</a:t>
            </a:r>
            <a:endParaRPr lang="en-ZA" b="1" dirty="0">
              <a:solidFill>
                <a:srgbClr val="C00000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44076FF-2237-DAF3-0D98-17AD9B966ACD}"/>
              </a:ext>
            </a:extLst>
          </p:cNvPr>
          <p:cNvCxnSpPr>
            <a:cxnSpLocks/>
          </p:cNvCxnSpPr>
          <p:nvPr/>
        </p:nvCxnSpPr>
        <p:spPr>
          <a:xfrm flipH="1">
            <a:off x="3461992" y="3393057"/>
            <a:ext cx="2305380" cy="4319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05D2AB5-7F02-CA10-5BF0-157FB995FE82}"/>
              </a:ext>
            </a:extLst>
          </p:cNvPr>
          <p:cNvSpPr txBox="1"/>
          <p:nvPr/>
        </p:nvSpPr>
        <p:spPr>
          <a:xfrm>
            <a:off x="118960" y="3799560"/>
            <a:ext cx="47818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FF0000"/>
                </a:solidFill>
              </a:rPr>
              <a:t>RETURN ON INVESTMENT</a:t>
            </a:r>
            <a:endParaRPr lang="en-ZA" sz="1200" b="1" dirty="0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86C7E0F-E426-7F84-9E4A-6FA2B352CD95}"/>
              </a:ext>
            </a:extLst>
          </p:cNvPr>
          <p:cNvCxnSpPr>
            <a:cxnSpLocks/>
          </p:cNvCxnSpPr>
          <p:nvPr/>
        </p:nvCxnSpPr>
        <p:spPr>
          <a:xfrm flipH="1" flipV="1">
            <a:off x="2876060" y="2711012"/>
            <a:ext cx="2676305" cy="105981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E32FEAF-8637-7FBF-9BE0-DF20BC9CD80A}"/>
              </a:ext>
            </a:extLst>
          </p:cNvPr>
          <p:cNvSpPr txBox="1"/>
          <p:nvPr/>
        </p:nvSpPr>
        <p:spPr>
          <a:xfrm>
            <a:off x="8034230" y="2331264"/>
            <a:ext cx="111740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1"/>
                </a:solidFill>
              </a:rPr>
              <a:t>MONEY THAT LEAVES THE BUSINESS</a:t>
            </a:r>
            <a:endParaRPr lang="en-ZA" b="1" dirty="0">
              <a:solidFill>
                <a:schemeClr val="accent1"/>
              </a:solidFill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614B2E0-EF45-C9CC-38FE-81D0A7B05FE0}"/>
              </a:ext>
            </a:extLst>
          </p:cNvPr>
          <p:cNvCxnSpPr>
            <a:cxnSpLocks/>
          </p:cNvCxnSpPr>
          <p:nvPr/>
        </p:nvCxnSpPr>
        <p:spPr>
          <a:xfrm>
            <a:off x="7164993" y="2284487"/>
            <a:ext cx="944686" cy="3311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4A8F1D6-9DCC-447D-D9F4-752A9A7F690B}"/>
              </a:ext>
            </a:extLst>
          </p:cNvPr>
          <p:cNvCxnSpPr>
            <a:cxnSpLocks/>
          </p:cNvCxnSpPr>
          <p:nvPr/>
        </p:nvCxnSpPr>
        <p:spPr>
          <a:xfrm>
            <a:off x="7066359" y="2708609"/>
            <a:ext cx="1059223" cy="182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C5669BE-A578-BCD4-8244-14D03796C8B4}"/>
              </a:ext>
            </a:extLst>
          </p:cNvPr>
          <p:cNvCxnSpPr>
            <a:cxnSpLocks/>
            <a:endCxn id="34" idx="1"/>
          </p:cNvCxnSpPr>
          <p:nvPr/>
        </p:nvCxnSpPr>
        <p:spPr>
          <a:xfrm flipV="1">
            <a:off x="6827817" y="2916040"/>
            <a:ext cx="1206413" cy="2862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C3C119A-23B8-DA0E-33EE-F093AC7DF1D6}"/>
              </a:ext>
            </a:extLst>
          </p:cNvPr>
          <p:cNvCxnSpPr>
            <a:cxnSpLocks/>
          </p:cNvCxnSpPr>
          <p:nvPr/>
        </p:nvCxnSpPr>
        <p:spPr>
          <a:xfrm flipV="1">
            <a:off x="7066359" y="3125131"/>
            <a:ext cx="1043320" cy="514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188533F-E1F2-F28A-5F5C-116EA0345286}"/>
              </a:ext>
            </a:extLst>
          </p:cNvPr>
          <p:cNvCxnSpPr>
            <a:cxnSpLocks/>
          </p:cNvCxnSpPr>
          <p:nvPr/>
        </p:nvCxnSpPr>
        <p:spPr>
          <a:xfrm>
            <a:off x="1253181" y="2882555"/>
            <a:ext cx="74326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D0803C8-AF3F-0ADA-01F0-9CFE4B564092}"/>
              </a:ext>
            </a:extLst>
          </p:cNvPr>
          <p:cNvSpPr txBox="1"/>
          <p:nvPr/>
        </p:nvSpPr>
        <p:spPr>
          <a:xfrm>
            <a:off x="-158358" y="1778077"/>
            <a:ext cx="50591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chemeClr val="tx1"/>
                </a:solidFill>
              </a:rPr>
              <a:t>HOW?</a:t>
            </a:r>
            <a:endParaRPr lang="en-ZA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08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10" grpId="0" animBg="1"/>
      <p:bldP spid="12" grpId="0"/>
      <p:bldP spid="14" grpId="0"/>
      <p:bldP spid="15" grpId="0" animBg="1"/>
      <p:bldP spid="17" grpId="0"/>
      <p:bldP spid="18" grpId="0" animBg="1"/>
      <p:bldP spid="20" grpId="0"/>
      <p:bldP spid="23" grpId="0" animBg="1"/>
      <p:bldP spid="30" grpId="0"/>
      <p:bldP spid="34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/>
          <p:nvPr/>
        </p:nvSpPr>
        <p:spPr>
          <a:xfrm>
            <a:off x="-650" y="0"/>
            <a:ext cx="9144000" cy="149400"/>
          </a:xfrm>
          <a:prstGeom prst="rect">
            <a:avLst/>
          </a:prstGeom>
          <a:solidFill>
            <a:srgbClr val="2B38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" name="Google Shape;76;p2"/>
          <p:cNvGrpSpPr/>
          <p:nvPr/>
        </p:nvGrpSpPr>
        <p:grpSpPr>
          <a:xfrm>
            <a:off x="-650" y="4094275"/>
            <a:ext cx="9220202" cy="1209449"/>
            <a:chOff x="-650" y="4094275"/>
            <a:chExt cx="9220202" cy="1209449"/>
          </a:xfrm>
        </p:grpSpPr>
        <p:sp>
          <p:nvSpPr>
            <p:cNvPr id="77" name="Google Shape;77;p2"/>
            <p:cNvSpPr/>
            <p:nvPr/>
          </p:nvSpPr>
          <p:spPr>
            <a:xfrm>
              <a:off x="-50" y="4219725"/>
              <a:ext cx="9144000" cy="923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3716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650" y="4174300"/>
              <a:ext cx="9144000" cy="77100"/>
            </a:xfrm>
            <a:prstGeom prst="rect">
              <a:avLst/>
            </a:prstGeom>
            <a:solidFill>
              <a:srgbClr val="E81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9" name="Google Shape;79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701350" y="4094275"/>
              <a:ext cx="2518202" cy="1209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2398" y="4491350"/>
              <a:ext cx="1341452" cy="507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672962" y="4492472"/>
              <a:ext cx="1461900" cy="5639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453773" y="4289799"/>
              <a:ext cx="1085350" cy="8105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" name="Google Shape;83;p2"/>
            <p:cNvSpPr txBox="1"/>
            <p:nvPr/>
          </p:nvSpPr>
          <p:spPr>
            <a:xfrm>
              <a:off x="952500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Brought to you by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4" name="Google Shape;84;p2"/>
            <p:cNvSpPr txBox="1"/>
            <p:nvPr/>
          </p:nvSpPr>
          <p:spPr>
            <a:xfrm>
              <a:off x="3672962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In Partnership with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85" name="Google Shape;85;p2"/>
            <p:cNvCxnSpPr/>
            <p:nvPr/>
          </p:nvCxnSpPr>
          <p:spPr>
            <a:xfrm>
              <a:off x="3461992" y="4388317"/>
              <a:ext cx="0" cy="615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5" name="Picture 13" descr="Logo&#10;&#10;Description automatically generated">
            <a:extLst>
              <a:ext uri="{FF2B5EF4-FFF2-40B4-BE49-F238E27FC236}">
                <a16:creationId xmlns:a16="http://schemas.microsoft.com/office/drawing/2014/main" id="{668F5040-ACA5-774E-E051-8130433313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7192" y="4402667"/>
            <a:ext cx="901699" cy="6614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C3E436-9790-59DE-F8C6-9FC5FCDF33E4}"/>
              </a:ext>
            </a:extLst>
          </p:cNvPr>
          <p:cNvSpPr txBox="1"/>
          <p:nvPr/>
        </p:nvSpPr>
        <p:spPr>
          <a:xfrm>
            <a:off x="109663" y="307325"/>
            <a:ext cx="46094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RETURN ON INVESTMENT</a:t>
            </a:r>
            <a:br>
              <a:rPr lang="en-US" sz="1600" dirty="0"/>
            </a:br>
            <a:r>
              <a:rPr lang="en-US" sz="1600" b="1" i="1" dirty="0">
                <a:solidFill>
                  <a:schemeClr val="accent1"/>
                </a:solidFill>
              </a:rPr>
              <a:t>FINANCIAL PRODUCTIVITY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C04CBF-861C-8708-68C9-657E22FD7337}"/>
              </a:ext>
            </a:extLst>
          </p:cNvPr>
          <p:cNvSpPr txBox="1"/>
          <p:nvPr/>
        </p:nvSpPr>
        <p:spPr>
          <a:xfrm>
            <a:off x="-621287" y="1132050"/>
            <a:ext cx="46094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dirty="0"/>
              <a:t>PRODUCTIVITY = OUTPUT / INPUT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D65D6D-9071-CC72-4994-88BAE79EB117}"/>
              </a:ext>
            </a:extLst>
          </p:cNvPr>
          <p:cNvSpPr txBox="1"/>
          <p:nvPr/>
        </p:nvSpPr>
        <p:spPr>
          <a:xfrm>
            <a:off x="-745208" y="1397696"/>
            <a:ext cx="514912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GB" sz="1100" b="1" dirty="0"/>
          </a:p>
          <a:p>
            <a:pPr algn="ctr"/>
            <a:r>
              <a:rPr lang="en-GB" sz="1400" b="1" dirty="0">
                <a:solidFill>
                  <a:schemeClr val="accent1"/>
                </a:solidFill>
              </a:rPr>
              <a:t>ROI = PROFIT / INVESTMENT (ASSETS)</a:t>
            </a:r>
            <a:endParaRPr lang="en-ZA" sz="1400" b="1" dirty="0">
              <a:solidFill>
                <a:schemeClr val="accent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4DE02BA-7C07-C10E-5ABB-8E18CDB6DCF7}"/>
              </a:ext>
            </a:extLst>
          </p:cNvPr>
          <p:cNvCxnSpPr>
            <a:cxnSpLocks/>
          </p:cNvCxnSpPr>
          <p:nvPr/>
        </p:nvCxnSpPr>
        <p:spPr>
          <a:xfrm>
            <a:off x="4531804" y="2221234"/>
            <a:ext cx="31598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Isosceles Triangle 5">
            <a:extLst>
              <a:ext uri="{FF2B5EF4-FFF2-40B4-BE49-F238E27FC236}">
                <a16:creationId xmlns:a16="http://schemas.microsoft.com/office/drawing/2014/main" id="{AD6F88CE-612A-76BD-9BBB-548DE9BD408B}"/>
              </a:ext>
            </a:extLst>
          </p:cNvPr>
          <p:cNvSpPr/>
          <p:nvPr/>
        </p:nvSpPr>
        <p:spPr>
          <a:xfrm>
            <a:off x="4778206" y="994958"/>
            <a:ext cx="2539155" cy="1114860"/>
          </a:xfrm>
          <a:prstGeom prst="triangle">
            <a:avLst>
              <a:gd name="adj" fmla="val 492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SALES-COSTS</a:t>
            </a:r>
            <a:endParaRPr lang="en-ZA"/>
          </a:p>
        </p:txBody>
      </p:sp>
      <p:sp>
        <p:nvSpPr>
          <p:cNvPr id="13" name="Rectangle: Rounded Corners 8">
            <a:extLst>
              <a:ext uri="{FF2B5EF4-FFF2-40B4-BE49-F238E27FC236}">
                <a16:creationId xmlns:a16="http://schemas.microsoft.com/office/drawing/2014/main" id="{979FDC93-1C08-6A40-87CA-E20E1F2C710E}"/>
              </a:ext>
            </a:extLst>
          </p:cNvPr>
          <p:cNvSpPr/>
          <p:nvPr/>
        </p:nvSpPr>
        <p:spPr>
          <a:xfrm>
            <a:off x="4154901" y="1508115"/>
            <a:ext cx="968361" cy="2482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OUTPUT</a:t>
            </a:r>
            <a:endParaRPr lang="en-Z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813DC5-F8E3-253C-D30D-B00262CA8843}"/>
              </a:ext>
            </a:extLst>
          </p:cNvPr>
          <p:cNvSpPr/>
          <p:nvPr/>
        </p:nvSpPr>
        <p:spPr>
          <a:xfrm>
            <a:off x="7080297" y="1511833"/>
            <a:ext cx="904946" cy="261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PROFIT</a:t>
            </a:r>
            <a:endParaRPr lang="en-ZA"/>
          </a:p>
        </p:txBody>
      </p:sp>
      <p:sp>
        <p:nvSpPr>
          <p:cNvPr id="15" name="Flowchart: Merge 4">
            <a:extLst>
              <a:ext uri="{FF2B5EF4-FFF2-40B4-BE49-F238E27FC236}">
                <a16:creationId xmlns:a16="http://schemas.microsoft.com/office/drawing/2014/main" id="{2477BE9F-3187-39C0-0FD2-5B094C494C40}"/>
              </a:ext>
            </a:extLst>
          </p:cNvPr>
          <p:cNvSpPr/>
          <p:nvPr/>
        </p:nvSpPr>
        <p:spPr>
          <a:xfrm>
            <a:off x="4778206" y="2324397"/>
            <a:ext cx="2552507" cy="1400256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/>
              <a:t>INVESTMENT</a:t>
            </a:r>
            <a:endParaRPr lang="en-ZA" sz="12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436B13-CE04-F4AF-A3C4-6A90A235D884}"/>
              </a:ext>
            </a:extLst>
          </p:cNvPr>
          <p:cNvSpPr/>
          <p:nvPr/>
        </p:nvSpPr>
        <p:spPr>
          <a:xfrm>
            <a:off x="4291962" y="2826920"/>
            <a:ext cx="782718" cy="303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INPUT</a:t>
            </a:r>
            <a:endParaRPr lang="en-Z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457548C-225D-D6F8-29FA-07FE112E1516}"/>
              </a:ext>
            </a:extLst>
          </p:cNvPr>
          <p:cNvSpPr/>
          <p:nvPr/>
        </p:nvSpPr>
        <p:spPr>
          <a:xfrm>
            <a:off x="7012236" y="2894542"/>
            <a:ext cx="904946" cy="303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ASSETS</a:t>
            </a:r>
            <a:endParaRPr lang="en-ZA"/>
          </a:p>
        </p:txBody>
      </p:sp>
      <p:sp>
        <p:nvSpPr>
          <p:cNvPr id="18" name="Arrow: Up 12">
            <a:extLst>
              <a:ext uri="{FF2B5EF4-FFF2-40B4-BE49-F238E27FC236}">
                <a16:creationId xmlns:a16="http://schemas.microsoft.com/office/drawing/2014/main" id="{F840EBA2-D11C-5A96-7F41-88278F18B8BE}"/>
              </a:ext>
            </a:extLst>
          </p:cNvPr>
          <p:cNvSpPr/>
          <p:nvPr/>
        </p:nvSpPr>
        <p:spPr>
          <a:xfrm>
            <a:off x="4291962" y="464326"/>
            <a:ext cx="347119" cy="8468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E67050-2203-7810-BDFE-CF41DC0A4A52}"/>
              </a:ext>
            </a:extLst>
          </p:cNvPr>
          <p:cNvSpPr/>
          <p:nvPr/>
        </p:nvSpPr>
        <p:spPr>
          <a:xfrm>
            <a:off x="4815586" y="446765"/>
            <a:ext cx="1075548" cy="3878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MAXIMISE</a:t>
            </a:r>
            <a:endParaRPr lang="en-ZA"/>
          </a:p>
        </p:txBody>
      </p:sp>
      <p:sp>
        <p:nvSpPr>
          <p:cNvPr id="21" name="Arrow: Down 13">
            <a:extLst>
              <a:ext uri="{FF2B5EF4-FFF2-40B4-BE49-F238E27FC236}">
                <a16:creationId xmlns:a16="http://schemas.microsoft.com/office/drawing/2014/main" id="{6414002C-2AF5-190A-3AB2-9D5CF9EF0CCD}"/>
              </a:ext>
            </a:extLst>
          </p:cNvPr>
          <p:cNvSpPr/>
          <p:nvPr/>
        </p:nvSpPr>
        <p:spPr>
          <a:xfrm>
            <a:off x="4365795" y="3235449"/>
            <a:ext cx="484632" cy="8204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FA426B-10E0-A57E-0FB6-8BA9F6F3A11B}"/>
              </a:ext>
            </a:extLst>
          </p:cNvPr>
          <p:cNvSpPr/>
          <p:nvPr/>
        </p:nvSpPr>
        <p:spPr>
          <a:xfrm>
            <a:off x="4984580" y="3839503"/>
            <a:ext cx="1127150" cy="303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MINIMISE</a:t>
            </a:r>
            <a:endParaRPr lang="en-ZA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BC8FA5-4919-8F4C-A890-E918B7517A6C}"/>
              </a:ext>
            </a:extLst>
          </p:cNvPr>
          <p:cNvSpPr txBox="1"/>
          <p:nvPr/>
        </p:nvSpPr>
        <p:spPr>
          <a:xfrm>
            <a:off x="261633" y="1959312"/>
            <a:ext cx="28192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/>
              <a:t>TRADING STATEMENT OR PROFIT &amp; LOSS ACCOUNT</a:t>
            </a:r>
            <a:endParaRPr lang="en-ZA" sz="1400" b="1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D5842AB-2CD3-9A1C-D8A8-B8F9E16C5427}"/>
              </a:ext>
            </a:extLst>
          </p:cNvPr>
          <p:cNvCxnSpPr>
            <a:cxnSpLocks/>
          </p:cNvCxnSpPr>
          <p:nvPr/>
        </p:nvCxnSpPr>
        <p:spPr>
          <a:xfrm flipV="1">
            <a:off x="2884887" y="1797149"/>
            <a:ext cx="2554213" cy="4310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9A9A0C7-6D6A-F5E0-61EC-4647BE3674EA}"/>
              </a:ext>
            </a:extLst>
          </p:cNvPr>
          <p:cNvSpPr txBox="1"/>
          <p:nvPr/>
        </p:nvSpPr>
        <p:spPr>
          <a:xfrm>
            <a:off x="-1061675" y="2761385"/>
            <a:ext cx="52165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>
                <a:solidFill>
                  <a:srgbClr val="C00000"/>
                </a:solidFill>
              </a:rPr>
              <a:t>BALANCE SHEET</a:t>
            </a:r>
            <a:endParaRPr lang="en-ZA" sz="1400" b="1">
              <a:solidFill>
                <a:srgbClr val="C00000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4B1414E-214C-7A1C-6CFF-22B5A54C46D5}"/>
              </a:ext>
            </a:extLst>
          </p:cNvPr>
          <p:cNvCxnSpPr>
            <a:cxnSpLocks/>
          </p:cNvCxnSpPr>
          <p:nvPr/>
        </p:nvCxnSpPr>
        <p:spPr>
          <a:xfrm flipV="1">
            <a:off x="2414400" y="2610118"/>
            <a:ext cx="3039534" cy="31289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70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4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/>
          <p:nvPr/>
        </p:nvSpPr>
        <p:spPr>
          <a:xfrm>
            <a:off x="-650" y="0"/>
            <a:ext cx="9144000" cy="149400"/>
          </a:xfrm>
          <a:prstGeom prst="rect">
            <a:avLst/>
          </a:prstGeom>
          <a:solidFill>
            <a:srgbClr val="2B38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" name="Google Shape;76;p2"/>
          <p:cNvGrpSpPr/>
          <p:nvPr/>
        </p:nvGrpSpPr>
        <p:grpSpPr>
          <a:xfrm>
            <a:off x="-27553" y="4121485"/>
            <a:ext cx="9220202" cy="1209449"/>
            <a:chOff x="-650" y="4094275"/>
            <a:chExt cx="9220202" cy="1209449"/>
          </a:xfrm>
        </p:grpSpPr>
        <p:sp>
          <p:nvSpPr>
            <p:cNvPr id="77" name="Google Shape;77;p2"/>
            <p:cNvSpPr/>
            <p:nvPr/>
          </p:nvSpPr>
          <p:spPr>
            <a:xfrm>
              <a:off x="-50" y="4219725"/>
              <a:ext cx="9144000" cy="923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3716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650" y="4174300"/>
              <a:ext cx="9144000" cy="77100"/>
            </a:xfrm>
            <a:prstGeom prst="rect">
              <a:avLst/>
            </a:prstGeom>
            <a:solidFill>
              <a:srgbClr val="E81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9" name="Google Shape;79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701350" y="4094275"/>
              <a:ext cx="2518202" cy="1209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2398" y="4491350"/>
              <a:ext cx="1341452" cy="507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672962" y="4492472"/>
              <a:ext cx="1461900" cy="5639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453773" y="4289799"/>
              <a:ext cx="1085350" cy="8105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" name="Google Shape;83;p2"/>
            <p:cNvSpPr txBox="1"/>
            <p:nvPr/>
          </p:nvSpPr>
          <p:spPr>
            <a:xfrm>
              <a:off x="952500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Brought to you by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4" name="Google Shape;84;p2"/>
            <p:cNvSpPr txBox="1"/>
            <p:nvPr/>
          </p:nvSpPr>
          <p:spPr>
            <a:xfrm>
              <a:off x="3672962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In Partnership with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85" name="Google Shape;85;p2"/>
            <p:cNvCxnSpPr/>
            <p:nvPr/>
          </p:nvCxnSpPr>
          <p:spPr>
            <a:xfrm>
              <a:off x="3461992" y="4388317"/>
              <a:ext cx="0" cy="615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5" name="Picture 13" descr="Logo&#10;&#10;Description automatically generated">
            <a:extLst>
              <a:ext uri="{FF2B5EF4-FFF2-40B4-BE49-F238E27FC236}">
                <a16:creationId xmlns:a16="http://schemas.microsoft.com/office/drawing/2014/main" id="{668F5040-ACA5-774E-E051-8130433313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7192" y="4402667"/>
            <a:ext cx="901699" cy="6614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D68E8D-18BF-E9E7-6446-6E19CDC3ED61}"/>
              </a:ext>
            </a:extLst>
          </p:cNvPr>
          <p:cNvSpPr txBox="1"/>
          <p:nvPr/>
        </p:nvSpPr>
        <p:spPr>
          <a:xfrm>
            <a:off x="0" y="126694"/>
            <a:ext cx="461356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/>
              <a:t>BALANCE SHEET</a:t>
            </a:r>
            <a:br>
              <a:rPr lang="en-GB" b="1"/>
            </a:br>
            <a:r>
              <a:rPr lang="en-GB" sz="1400" b="1" i="1">
                <a:solidFill>
                  <a:srgbClr val="C00000"/>
                </a:solidFill>
              </a:rPr>
              <a:t>THE MONEY THAT’S INVESTED INSIDE THE BUSINESS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23D9AE-00DE-63AC-0A76-4F9165EFF82B}"/>
              </a:ext>
            </a:extLst>
          </p:cNvPr>
          <p:cNvSpPr/>
          <p:nvPr/>
        </p:nvSpPr>
        <p:spPr>
          <a:xfrm>
            <a:off x="1258984" y="1152464"/>
            <a:ext cx="3312368" cy="4083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/>
              <a:t>FROM</a:t>
            </a:r>
            <a:endParaRPr lang="en-ZA" sz="2400" b="1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00541985-2820-9A2F-5B40-F37A4762A1DF}"/>
              </a:ext>
            </a:extLst>
          </p:cNvPr>
          <p:cNvSpPr txBox="1">
            <a:spLocks/>
          </p:cNvSpPr>
          <p:nvPr/>
        </p:nvSpPr>
        <p:spPr>
          <a:xfrm>
            <a:off x="4588028" y="1142524"/>
            <a:ext cx="3312368" cy="4078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rtlCol="0" anchor="ctr" anchorCtr="0">
            <a:normAutofit fontScale="6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-GB" b="1"/>
              <a:t>TO</a:t>
            </a:r>
            <a:endParaRPr lang="en-ZA" b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BE2048-C715-1D0F-6EA5-04FDEB7E1D6F}"/>
              </a:ext>
            </a:extLst>
          </p:cNvPr>
          <p:cNvSpPr/>
          <p:nvPr/>
        </p:nvSpPr>
        <p:spPr>
          <a:xfrm>
            <a:off x="1243604" y="1543462"/>
            <a:ext cx="3312367" cy="10639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/>
              <a:t>SHAREHOLDER CAPITAL</a:t>
            </a:r>
          </a:p>
          <a:p>
            <a:pPr algn="ctr"/>
            <a:r>
              <a:rPr lang="en-GB" b="1"/>
              <a:t>RESERVES / RETAINED PROFIT</a:t>
            </a:r>
          </a:p>
          <a:p>
            <a:pPr algn="ctr"/>
            <a:endParaRPr lang="en-GB" b="1"/>
          </a:p>
          <a:p>
            <a:pPr algn="ctr"/>
            <a:r>
              <a:rPr lang="en-GB" b="1"/>
              <a:t>LONG TERM LOANS</a:t>
            </a:r>
            <a:endParaRPr lang="en-ZA" b="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DC6E76-AC45-5B8E-7D78-F788CA79A249}"/>
              </a:ext>
            </a:extLst>
          </p:cNvPr>
          <p:cNvSpPr/>
          <p:nvPr/>
        </p:nvSpPr>
        <p:spPr>
          <a:xfrm>
            <a:off x="4565783" y="1584484"/>
            <a:ext cx="3312367" cy="10123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/>
              <a:t>FIXED ASSETS</a:t>
            </a:r>
          </a:p>
          <a:p>
            <a:pPr algn="ctr"/>
            <a:endParaRPr lang="en-GB" b="1"/>
          </a:p>
          <a:p>
            <a:pPr algn="ctr"/>
            <a:r>
              <a:rPr lang="en-GB" b="1"/>
              <a:t>INVESTMENTS</a:t>
            </a:r>
            <a:endParaRPr lang="en-ZA" b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E70599-1959-9AEE-E135-3E0F9D6849A0}"/>
              </a:ext>
            </a:extLst>
          </p:cNvPr>
          <p:cNvSpPr/>
          <p:nvPr/>
        </p:nvSpPr>
        <p:spPr>
          <a:xfrm>
            <a:off x="1227569" y="2578529"/>
            <a:ext cx="3312367" cy="10971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/>
              <a:t>SHORT TERM LOANS</a:t>
            </a:r>
          </a:p>
          <a:p>
            <a:pPr algn="ctr"/>
            <a:endParaRPr lang="en-GB" b="1"/>
          </a:p>
          <a:p>
            <a:pPr algn="ctr"/>
            <a:r>
              <a:rPr lang="en-GB" b="1"/>
              <a:t>CREDITORS</a:t>
            </a:r>
          </a:p>
          <a:p>
            <a:pPr algn="ctr"/>
            <a:endParaRPr lang="en-GB" b="1"/>
          </a:p>
          <a:p>
            <a:pPr algn="ctr"/>
            <a:r>
              <a:rPr lang="en-GB" b="1"/>
              <a:t>TAX &amp; OTHER S-TLIABILITIES</a:t>
            </a:r>
            <a:endParaRPr lang="en-ZA" b="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7C7410-B90C-02A6-59B2-21B7708360C8}"/>
              </a:ext>
            </a:extLst>
          </p:cNvPr>
          <p:cNvSpPr/>
          <p:nvPr/>
        </p:nvSpPr>
        <p:spPr>
          <a:xfrm>
            <a:off x="4575810" y="2598397"/>
            <a:ext cx="3294482" cy="10787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/>
              <a:t>STOCK</a:t>
            </a:r>
          </a:p>
          <a:p>
            <a:pPr algn="ctr"/>
            <a:endParaRPr lang="en-GB" b="1"/>
          </a:p>
          <a:p>
            <a:pPr algn="ctr"/>
            <a:r>
              <a:rPr lang="en-GB" b="1"/>
              <a:t>DEBTORS</a:t>
            </a:r>
          </a:p>
          <a:p>
            <a:pPr algn="ctr"/>
            <a:endParaRPr lang="en-GB" b="1"/>
          </a:p>
          <a:p>
            <a:pPr algn="ctr"/>
            <a:r>
              <a:rPr lang="en-GB" b="1"/>
              <a:t>CASH</a:t>
            </a:r>
            <a:endParaRPr lang="en-ZA" b="1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34E955-2052-22CB-987A-B0F9B3848F0A}"/>
              </a:ext>
            </a:extLst>
          </p:cNvPr>
          <p:cNvSpPr/>
          <p:nvPr/>
        </p:nvSpPr>
        <p:spPr>
          <a:xfrm>
            <a:off x="1227569" y="3679525"/>
            <a:ext cx="6649104" cy="4078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/>
              <a:t>OWNERS EQUITY + LIABILITIES = TOTAL ASSETS or INVESTMENTS</a:t>
            </a:r>
            <a:endParaRPr lang="en-ZA" b="1"/>
          </a:p>
        </p:txBody>
      </p:sp>
      <p:sp>
        <p:nvSpPr>
          <p:cNvPr id="18" name="Arrow: Curved Left 12">
            <a:extLst>
              <a:ext uri="{FF2B5EF4-FFF2-40B4-BE49-F238E27FC236}">
                <a16:creationId xmlns:a16="http://schemas.microsoft.com/office/drawing/2014/main" id="{BB420308-BB27-BEE8-F74E-A1A3E31494FD}"/>
              </a:ext>
            </a:extLst>
          </p:cNvPr>
          <p:cNvSpPr/>
          <p:nvPr/>
        </p:nvSpPr>
        <p:spPr>
          <a:xfrm>
            <a:off x="6701350" y="2655070"/>
            <a:ext cx="731520" cy="63115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83CD89-8445-844B-2A2A-17CD2C74DB98}"/>
              </a:ext>
            </a:extLst>
          </p:cNvPr>
          <p:cNvSpPr/>
          <p:nvPr/>
        </p:nvSpPr>
        <p:spPr>
          <a:xfrm>
            <a:off x="7928462" y="2781328"/>
            <a:ext cx="1187985" cy="608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TRADING PROFIT </a:t>
            </a:r>
            <a:endParaRPr lang="en-ZA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2E72754-B025-C9A8-E97E-EA4A8C90AA44}"/>
              </a:ext>
            </a:extLst>
          </p:cNvPr>
          <p:cNvCxnSpPr>
            <a:cxnSpLocks/>
          </p:cNvCxnSpPr>
          <p:nvPr/>
        </p:nvCxnSpPr>
        <p:spPr>
          <a:xfrm flipH="1" flipV="1">
            <a:off x="4349990" y="2114864"/>
            <a:ext cx="3678994" cy="6878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C5B53D2-1876-9CA2-3EE5-9CAF307040FC}"/>
              </a:ext>
            </a:extLst>
          </p:cNvPr>
          <p:cNvCxnSpPr>
            <a:cxnSpLocks/>
          </p:cNvCxnSpPr>
          <p:nvPr/>
        </p:nvCxnSpPr>
        <p:spPr>
          <a:xfrm>
            <a:off x="7423238" y="2992233"/>
            <a:ext cx="43742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9C92578-5E9A-ED23-7205-6AEA77F87652}"/>
              </a:ext>
            </a:extLst>
          </p:cNvPr>
          <p:cNvCxnSpPr>
            <a:cxnSpLocks/>
          </p:cNvCxnSpPr>
          <p:nvPr/>
        </p:nvCxnSpPr>
        <p:spPr>
          <a:xfrm flipH="1" flipV="1">
            <a:off x="4833257" y="3120571"/>
            <a:ext cx="1028615" cy="383375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ight Brace 22">
            <a:extLst>
              <a:ext uri="{FF2B5EF4-FFF2-40B4-BE49-F238E27FC236}">
                <a16:creationId xmlns:a16="http://schemas.microsoft.com/office/drawing/2014/main" id="{8581DA8D-52B0-D3BF-CBC4-2A0E1944FC03}"/>
              </a:ext>
            </a:extLst>
          </p:cNvPr>
          <p:cNvSpPr/>
          <p:nvPr/>
        </p:nvSpPr>
        <p:spPr>
          <a:xfrm>
            <a:off x="4303228" y="2684857"/>
            <a:ext cx="314402" cy="821903"/>
          </a:xfrm>
          <a:prstGeom prst="rightBrac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4" name="Arrow: Curved Right 2">
            <a:extLst>
              <a:ext uri="{FF2B5EF4-FFF2-40B4-BE49-F238E27FC236}">
                <a16:creationId xmlns:a16="http://schemas.microsoft.com/office/drawing/2014/main" id="{5EB423D5-1B47-2283-E2C2-18B0F6D89A3D}"/>
              </a:ext>
            </a:extLst>
          </p:cNvPr>
          <p:cNvSpPr/>
          <p:nvPr/>
        </p:nvSpPr>
        <p:spPr>
          <a:xfrm>
            <a:off x="861809" y="1621623"/>
            <a:ext cx="731520" cy="249184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CDD9592-9477-D3EE-5381-60D1DC975724}"/>
              </a:ext>
            </a:extLst>
          </p:cNvPr>
          <p:cNvSpPr/>
          <p:nvPr/>
        </p:nvSpPr>
        <p:spPr>
          <a:xfrm>
            <a:off x="1258984" y="702379"/>
            <a:ext cx="3312366" cy="4274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/>
              <a:t>OWE</a:t>
            </a:r>
            <a:endParaRPr lang="en-ZA" b="1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648EE8D-A48F-9230-1DFB-56207E919253}"/>
              </a:ext>
            </a:extLst>
          </p:cNvPr>
          <p:cNvSpPr/>
          <p:nvPr/>
        </p:nvSpPr>
        <p:spPr>
          <a:xfrm>
            <a:off x="4572651" y="690598"/>
            <a:ext cx="3312365" cy="4223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/>
              <a:t>OWN</a:t>
            </a:r>
            <a:endParaRPr lang="en-ZA" b="1"/>
          </a:p>
        </p:txBody>
      </p:sp>
    </p:spTree>
    <p:extLst>
      <p:ext uri="{BB962C8B-B14F-4D97-AF65-F5344CB8AC3E}">
        <p14:creationId xmlns:p14="http://schemas.microsoft.com/office/powerpoint/2010/main" val="260494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/>
          <p:nvPr/>
        </p:nvSpPr>
        <p:spPr>
          <a:xfrm>
            <a:off x="-650" y="0"/>
            <a:ext cx="9144000" cy="149400"/>
          </a:xfrm>
          <a:prstGeom prst="rect">
            <a:avLst/>
          </a:prstGeom>
          <a:solidFill>
            <a:srgbClr val="2B38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" name="Google Shape;76;p2"/>
          <p:cNvGrpSpPr/>
          <p:nvPr/>
        </p:nvGrpSpPr>
        <p:grpSpPr>
          <a:xfrm>
            <a:off x="-650" y="4094275"/>
            <a:ext cx="9220202" cy="1209449"/>
            <a:chOff x="-650" y="4094275"/>
            <a:chExt cx="9220202" cy="1209449"/>
          </a:xfrm>
        </p:grpSpPr>
        <p:sp>
          <p:nvSpPr>
            <p:cNvPr id="77" name="Google Shape;77;p2"/>
            <p:cNvSpPr/>
            <p:nvPr/>
          </p:nvSpPr>
          <p:spPr>
            <a:xfrm>
              <a:off x="-50" y="4219725"/>
              <a:ext cx="9144000" cy="923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3716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650" y="4174300"/>
              <a:ext cx="9144000" cy="77100"/>
            </a:xfrm>
            <a:prstGeom prst="rect">
              <a:avLst/>
            </a:prstGeom>
            <a:solidFill>
              <a:srgbClr val="E81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9" name="Google Shape;79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701350" y="4094275"/>
              <a:ext cx="2518202" cy="1209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2398" y="4491350"/>
              <a:ext cx="1341452" cy="507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672962" y="4492472"/>
              <a:ext cx="1461900" cy="5639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453773" y="4289799"/>
              <a:ext cx="1085350" cy="8105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" name="Google Shape;83;p2"/>
            <p:cNvSpPr txBox="1"/>
            <p:nvPr/>
          </p:nvSpPr>
          <p:spPr>
            <a:xfrm>
              <a:off x="952500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Brought to you by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4" name="Google Shape;84;p2"/>
            <p:cNvSpPr txBox="1"/>
            <p:nvPr/>
          </p:nvSpPr>
          <p:spPr>
            <a:xfrm>
              <a:off x="3672962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In Partnership with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85" name="Google Shape;85;p2"/>
            <p:cNvCxnSpPr/>
            <p:nvPr/>
          </p:nvCxnSpPr>
          <p:spPr>
            <a:xfrm>
              <a:off x="3461992" y="4388317"/>
              <a:ext cx="0" cy="615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5" name="Picture 13" descr="Logo&#10;&#10;Description automatically generated">
            <a:extLst>
              <a:ext uri="{FF2B5EF4-FFF2-40B4-BE49-F238E27FC236}">
                <a16:creationId xmlns:a16="http://schemas.microsoft.com/office/drawing/2014/main" id="{668F5040-ACA5-774E-E051-8130433313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7192" y="4402667"/>
            <a:ext cx="901699" cy="66145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A8B6C39-4BBB-313D-C457-DBB1AFE8823C}"/>
              </a:ext>
            </a:extLst>
          </p:cNvPr>
          <p:cNvSpPr/>
          <p:nvPr/>
        </p:nvSpPr>
        <p:spPr>
          <a:xfrm>
            <a:off x="152398" y="966728"/>
            <a:ext cx="3169096" cy="3063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chemeClr val="accent1"/>
                </a:solidFill>
              </a:rPr>
              <a:t>SALES</a:t>
            </a:r>
          </a:p>
          <a:p>
            <a:pPr algn="ctr"/>
            <a:r>
              <a:rPr lang="en-US" sz="1800" b="1" u="sng">
                <a:solidFill>
                  <a:srgbClr val="C00000"/>
                </a:solidFill>
              </a:rPr>
              <a:t>Cost of Sales</a:t>
            </a:r>
          </a:p>
          <a:p>
            <a:pPr algn="ctr"/>
            <a:r>
              <a:rPr lang="en-US" sz="1800" b="1">
                <a:solidFill>
                  <a:srgbClr val="7030A0"/>
                </a:solidFill>
              </a:rPr>
              <a:t>GROSS PROFIT</a:t>
            </a:r>
          </a:p>
          <a:p>
            <a:pPr algn="ctr"/>
            <a:r>
              <a:rPr lang="en-US" sz="1800" b="1" u="sng">
                <a:solidFill>
                  <a:schemeClr val="accent5"/>
                </a:solidFill>
              </a:rPr>
              <a:t>Overhead Expenses</a:t>
            </a:r>
          </a:p>
          <a:p>
            <a:pPr algn="ctr"/>
            <a:r>
              <a:rPr lang="en-US" sz="1800" b="1">
                <a:solidFill>
                  <a:schemeClr val="accent1"/>
                </a:solidFill>
              </a:rPr>
              <a:t>OPERATING PROFIT</a:t>
            </a:r>
          </a:p>
          <a:p>
            <a:pPr algn="ctr"/>
            <a:r>
              <a:rPr lang="en-US" sz="1800" b="1" u="sng">
                <a:solidFill>
                  <a:schemeClr val="accent1"/>
                </a:solidFill>
              </a:rPr>
              <a:t>Interest</a:t>
            </a:r>
          </a:p>
          <a:p>
            <a:pPr algn="ctr"/>
            <a:r>
              <a:rPr lang="en-US" sz="1800" b="1">
                <a:solidFill>
                  <a:schemeClr val="accent1"/>
                </a:solidFill>
              </a:rPr>
              <a:t>PROFIT BEFORE TAX</a:t>
            </a:r>
          </a:p>
          <a:p>
            <a:pPr algn="ctr"/>
            <a:r>
              <a:rPr lang="en-US" sz="1800" b="1" u="sng">
                <a:solidFill>
                  <a:schemeClr val="accent1"/>
                </a:solidFill>
              </a:rPr>
              <a:t>Tax</a:t>
            </a:r>
          </a:p>
          <a:p>
            <a:pPr algn="ctr"/>
            <a:r>
              <a:rPr lang="en-US" sz="1800" b="1">
                <a:solidFill>
                  <a:schemeClr val="accent1"/>
                </a:solidFill>
              </a:rPr>
              <a:t>PROFIT AFTER TAX</a:t>
            </a:r>
          </a:p>
          <a:p>
            <a:pPr algn="ctr"/>
            <a:r>
              <a:rPr lang="en-US" sz="1800" b="1" u="sng">
                <a:solidFill>
                  <a:schemeClr val="accent1"/>
                </a:solidFill>
              </a:rPr>
              <a:t>Dividends</a:t>
            </a:r>
          </a:p>
          <a:p>
            <a:pPr algn="ctr"/>
            <a:r>
              <a:rPr lang="en-US" sz="1800" b="1">
                <a:solidFill>
                  <a:schemeClr val="accent1"/>
                </a:solidFill>
              </a:rPr>
              <a:t>RETAINED PROFI</a:t>
            </a:r>
            <a:r>
              <a:rPr lang="en-US" sz="1800">
                <a:solidFill>
                  <a:schemeClr val="accent1"/>
                </a:solidFill>
              </a:rPr>
              <a:t>T</a:t>
            </a:r>
            <a:endParaRPr lang="en-ZA" sz="180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2C5FE5-1721-8A4D-B576-FBA85D7793C1}"/>
              </a:ext>
            </a:extLst>
          </p:cNvPr>
          <p:cNvSpPr/>
          <p:nvPr/>
        </p:nvSpPr>
        <p:spPr>
          <a:xfrm>
            <a:off x="3850896" y="661898"/>
            <a:ext cx="3768892" cy="15253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rgbClr val="C00000"/>
                </a:solidFill>
              </a:rPr>
              <a:t>Direct Costs</a:t>
            </a:r>
          </a:p>
          <a:p>
            <a:pPr algn="ctr"/>
            <a:r>
              <a:rPr lang="en-US" sz="1800" b="1">
                <a:solidFill>
                  <a:schemeClr val="accent5"/>
                </a:solidFill>
              </a:rPr>
              <a:t>Indirect Costs</a:t>
            </a:r>
          </a:p>
          <a:p>
            <a:pPr algn="ctr"/>
            <a:endParaRPr lang="en-US" sz="1800" b="1">
              <a:solidFill>
                <a:schemeClr val="tx1"/>
              </a:solidFill>
            </a:endParaRPr>
          </a:p>
          <a:p>
            <a:pPr algn="ctr"/>
            <a:r>
              <a:rPr lang="en-US" sz="1800" b="1">
                <a:solidFill>
                  <a:schemeClr val="tx1"/>
                </a:solidFill>
              </a:rPr>
              <a:t>Direct + Indirect Costs = </a:t>
            </a:r>
          </a:p>
          <a:p>
            <a:pPr algn="ctr"/>
            <a:r>
              <a:rPr lang="en-US" sz="1800" b="1">
                <a:solidFill>
                  <a:schemeClr val="tx1"/>
                </a:solidFill>
              </a:rPr>
              <a:t>Operating Costs</a:t>
            </a:r>
            <a:endParaRPr lang="en-ZA" sz="1800" b="1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7AED16-773C-5FCE-47A8-D2CA40C468A2}"/>
              </a:ext>
            </a:extLst>
          </p:cNvPr>
          <p:cNvSpPr/>
          <p:nvPr/>
        </p:nvSpPr>
        <p:spPr>
          <a:xfrm>
            <a:off x="4396589" y="2116510"/>
            <a:ext cx="2609892" cy="695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rgbClr val="C00000"/>
                </a:solidFill>
              </a:rPr>
              <a:t>Variable Costs</a:t>
            </a:r>
          </a:p>
          <a:p>
            <a:pPr algn="ctr"/>
            <a:r>
              <a:rPr lang="en-US" sz="1800" b="1">
                <a:solidFill>
                  <a:schemeClr val="accent5"/>
                </a:solidFill>
              </a:rPr>
              <a:t>Fixed Costs</a:t>
            </a:r>
            <a:endParaRPr lang="en-ZA" sz="1800" b="1">
              <a:solidFill>
                <a:schemeClr val="accent5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36004E-CE64-D86E-6B87-84858CA0357B}"/>
              </a:ext>
            </a:extLst>
          </p:cNvPr>
          <p:cNvSpPr/>
          <p:nvPr/>
        </p:nvSpPr>
        <p:spPr>
          <a:xfrm>
            <a:off x="4153572" y="3431432"/>
            <a:ext cx="4625463" cy="550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>
                <a:solidFill>
                  <a:srgbClr val="0070C0"/>
                </a:solidFill>
              </a:rPr>
              <a:t>Contribution</a:t>
            </a:r>
          </a:p>
          <a:p>
            <a:r>
              <a:rPr lang="en-US" sz="1800" b="1">
                <a:solidFill>
                  <a:schemeClr val="tx1"/>
                </a:solidFill>
              </a:rPr>
              <a:t>Product or Service GP as % of total GP</a:t>
            </a:r>
            <a:endParaRPr lang="en-ZA" sz="1800" b="1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973DEB-860C-F284-AF7F-287998A3835B}"/>
              </a:ext>
            </a:extLst>
          </p:cNvPr>
          <p:cNvSpPr/>
          <p:nvPr/>
        </p:nvSpPr>
        <p:spPr>
          <a:xfrm>
            <a:off x="3990317" y="2593543"/>
            <a:ext cx="3345582" cy="864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chemeClr val="accent2"/>
                </a:solidFill>
              </a:rPr>
              <a:t>Breakeven</a:t>
            </a:r>
          </a:p>
          <a:p>
            <a:pPr algn="ctr"/>
            <a:r>
              <a:rPr lang="en-US" sz="1800" b="1">
                <a:solidFill>
                  <a:srgbClr val="C00000"/>
                </a:solidFill>
              </a:rPr>
              <a:t>Gross Profit </a:t>
            </a:r>
            <a:r>
              <a:rPr lang="en-US" sz="1800" b="1">
                <a:solidFill>
                  <a:srgbClr val="FF0000"/>
                </a:solidFill>
              </a:rPr>
              <a:t>=</a:t>
            </a:r>
            <a:r>
              <a:rPr lang="en-US" sz="1800" b="1">
                <a:solidFill>
                  <a:schemeClr val="tx1"/>
                </a:solidFill>
              </a:rPr>
              <a:t> </a:t>
            </a:r>
            <a:r>
              <a:rPr lang="en-US" sz="1800" b="1">
                <a:solidFill>
                  <a:schemeClr val="accent5"/>
                </a:solidFill>
              </a:rPr>
              <a:t>Overheads </a:t>
            </a:r>
            <a:endParaRPr lang="en-ZA" sz="1800" b="1">
              <a:solidFill>
                <a:schemeClr val="accent5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897B04F-B9A2-D099-989F-33C4AB37960A}"/>
              </a:ext>
            </a:extLst>
          </p:cNvPr>
          <p:cNvCxnSpPr>
            <a:cxnSpLocks/>
          </p:cNvCxnSpPr>
          <p:nvPr/>
        </p:nvCxnSpPr>
        <p:spPr>
          <a:xfrm flipH="1">
            <a:off x="2589807" y="911874"/>
            <a:ext cx="2374855" cy="4319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9AEA347-3623-B5D9-23F7-1D4E638741C9}"/>
              </a:ext>
            </a:extLst>
          </p:cNvPr>
          <p:cNvCxnSpPr>
            <a:cxnSpLocks/>
          </p:cNvCxnSpPr>
          <p:nvPr/>
        </p:nvCxnSpPr>
        <p:spPr>
          <a:xfrm flipH="1">
            <a:off x="2860433" y="1241149"/>
            <a:ext cx="2031698" cy="6339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1C51DF5-988F-2F2F-34A6-C93A5CE28E49}"/>
              </a:ext>
            </a:extLst>
          </p:cNvPr>
          <p:cNvCxnSpPr>
            <a:cxnSpLocks/>
          </p:cNvCxnSpPr>
          <p:nvPr/>
        </p:nvCxnSpPr>
        <p:spPr>
          <a:xfrm flipH="1" flipV="1">
            <a:off x="2589807" y="1446763"/>
            <a:ext cx="2280338" cy="8948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945CB27-16D3-B9F9-D302-BE8483838DAE}"/>
              </a:ext>
            </a:extLst>
          </p:cNvPr>
          <p:cNvCxnSpPr>
            <a:cxnSpLocks/>
          </p:cNvCxnSpPr>
          <p:nvPr/>
        </p:nvCxnSpPr>
        <p:spPr>
          <a:xfrm flipH="1" flipV="1">
            <a:off x="2903279" y="1973703"/>
            <a:ext cx="2102286" cy="63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1C9B881-3AAF-08BB-246E-68AD313A751E}"/>
              </a:ext>
            </a:extLst>
          </p:cNvPr>
          <p:cNvCxnSpPr>
            <a:cxnSpLocks/>
          </p:cNvCxnSpPr>
          <p:nvPr/>
        </p:nvCxnSpPr>
        <p:spPr>
          <a:xfrm flipH="1" flipV="1">
            <a:off x="2603640" y="1711066"/>
            <a:ext cx="1592452" cy="17818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98F59EC-E644-9876-3BDC-67AA5D8B4E1F}"/>
              </a:ext>
            </a:extLst>
          </p:cNvPr>
          <p:cNvCxnSpPr>
            <a:cxnSpLocks/>
          </p:cNvCxnSpPr>
          <p:nvPr/>
        </p:nvCxnSpPr>
        <p:spPr>
          <a:xfrm flipH="1" flipV="1">
            <a:off x="2762973" y="1709264"/>
            <a:ext cx="2316445" cy="12011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BACEF50-9872-B270-8079-8FA218453589}"/>
              </a:ext>
            </a:extLst>
          </p:cNvPr>
          <p:cNvCxnSpPr>
            <a:cxnSpLocks/>
          </p:cNvCxnSpPr>
          <p:nvPr/>
        </p:nvCxnSpPr>
        <p:spPr>
          <a:xfrm flipH="1" flipV="1">
            <a:off x="2903364" y="2039351"/>
            <a:ext cx="2147633" cy="8478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rved Right Arrow 14">
            <a:extLst>
              <a:ext uri="{FF2B5EF4-FFF2-40B4-BE49-F238E27FC236}">
                <a16:creationId xmlns:a16="http://schemas.microsoft.com/office/drawing/2014/main" id="{E28B9D3E-E3CC-D734-C5A3-D761154AA24C}"/>
              </a:ext>
            </a:extLst>
          </p:cNvPr>
          <p:cNvSpPr/>
          <p:nvPr/>
        </p:nvSpPr>
        <p:spPr>
          <a:xfrm flipV="1">
            <a:off x="19461" y="968700"/>
            <a:ext cx="803663" cy="732108"/>
          </a:xfrm>
          <a:prstGeom prst="curv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>
              <a:solidFill>
                <a:srgbClr val="7030A0"/>
              </a:solidFill>
              <a:highlight>
                <a:srgbClr val="000080"/>
              </a:highlight>
            </a:endParaRPr>
          </a:p>
        </p:txBody>
      </p:sp>
      <p:sp>
        <p:nvSpPr>
          <p:cNvPr id="16" name="Curved Right Arrow 15">
            <a:extLst>
              <a:ext uri="{FF2B5EF4-FFF2-40B4-BE49-F238E27FC236}">
                <a16:creationId xmlns:a16="http://schemas.microsoft.com/office/drawing/2014/main" id="{0E6F75BD-EA5C-A7D1-0348-9A436621D3CC}"/>
              </a:ext>
            </a:extLst>
          </p:cNvPr>
          <p:cNvSpPr/>
          <p:nvPr/>
        </p:nvSpPr>
        <p:spPr>
          <a:xfrm flipH="1" flipV="1">
            <a:off x="2878092" y="1299605"/>
            <a:ext cx="425743" cy="433025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90D6B76-C738-8C49-291B-2CAE6C3B7CCB}"/>
              </a:ext>
            </a:extLst>
          </p:cNvPr>
          <p:cNvCxnSpPr>
            <a:cxnSpLocks/>
          </p:cNvCxnSpPr>
          <p:nvPr/>
        </p:nvCxnSpPr>
        <p:spPr>
          <a:xfrm flipH="1">
            <a:off x="857330" y="434236"/>
            <a:ext cx="5491936" cy="6374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B0244C2-DAE8-ECD0-5328-DC17AF0A745E}"/>
              </a:ext>
            </a:extLst>
          </p:cNvPr>
          <p:cNvCxnSpPr>
            <a:cxnSpLocks/>
          </p:cNvCxnSpPr>
          <p:nvPr/>
        </p:nvCxnSpPr>
        <p:spPr>
          <a:xfrm flipH="1">
            <a:off x="3437021" y="1346237"/>
            <a:ext cx="3870533" cy="2232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995F55E-775B-5A92-861A-7FFB03B26ABD}"/>
              </a:ext>
            </a:extLst>
          </p:cNvPr>
          <p:cNvSpPr txBox="1"/>
          <p:nvPr/>
        </p:nvSpPr>
        <p:spPr>
          <a:xfrm>
            <a:off x="5121302" y="162103"/>
            <a:ext cx="48421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>
                <a:solidFill>
                  <a:schemeClr val="tx1"/>
                </a:solidFill>
              </a:rPr>
              <a:t>GROSS MARGIN</a:t>
            </a:r>
          </a:p>
          <a:p>
            <a:pPr algn="ctr"/>
            <a:r>
              <a:rPr lang="en-US" sz="1400" b="1">
                <a:solidFill>
                  <a:schemeClr val="tx1"/>
                </a:solidFill>
              </a:rPr>
              <a:t>Gross Profit/Sales x 100%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A13AAC-5652-6D0F-0EC3-931FBED4FBEF}"/>
              </a:ext>
            </a:extLst>
          </p:cNvPr>
          <p:cNvSpPr txBox="1"/>
          <p:nvPr/>
        </p:nvSpPr>
        <p:spPr>
          <a:xfrm>
            <a:off x="19461" y="250822"/>
            <a:ext cx="48629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>
                <a:solidFill>
                  <a:schemeClr val="tx1"/>
                </a:solidFill>
              </a:rPr>
              <a:t>The PROFIT &amp; LOSS Statement</a:t>
            </a:r>
            <a:br>
              <a:rPr lang="en-US" sz="1400">
                <a:solidFill>
                  <a:schemeClr val="tx1"/>
                </a:solidFill>
              </a:rPr>
            </a:br>
            <a:r>
              <a:rPr lang="en-US" sz="1400">
                <a:solidFill>
                  <a:schemeClr val="tx1"/>
                </a:solidFill>
              </a:rPr>
              <a:t>also known as: INCOME STATEMENT</a:t>
            </a:r>
            <a:endParaRPr lang="en-ZA" sz="1400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236BEE0-F04F-AD04-3D88-1ABA17C389A5}"/>
              </a:ext>
            </a:extLst>
          </p:cNvPr>
          <p:cNvSpPr txBox="1"/>
          <p:nvPr/>
        </p:nvSpPr>
        <p:spPr>
          <a:xfrm>
            <a:off x="6812681" y="661898"/>
            <a:ext cx="228033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>
                <a:solidFill>
                  <a:srgbClr val="FF0000"/>
                </a:solidFill>
              </a:rPr>
              <a:t>MARKUP</a:t>
            </a:r>
          </a:p>
          <a:p>
            <a:pPr algn="ctr"/>
            <a:r>
              <a:rPr lang="en-US" sz="1400" b="1">
                <a:solidFill>
                  <a:srgbClr val="FF0000"/>
                </a:solidFill>
              </a:rPr>
              <a:t>Gross Profit/Cost of Sales x100%</a:t>
            </a:r>
          </a:p>
          <a:p>
            <a:pPr algn="ctr"/>
            <a:endParaRPr lang="en-US" sz="1400" b="1">
              <a:solidFill>
                <a:srgbClr val="FF0000"/>
              </a:solidFill>
            </a:endParaRPr>
          </a:p>
          <a:p>
            <a:pPr algn="ctr"/>
            <a:r>
              <a:rPr lang="en-US" sz="1400" b="1">
                <a:solidFill>
                  <a:srgbClr val="FF0000"/>
                </a:solidFill>
              </a:rPr>
              <a:t>DISCOUNT</a:t>
            </a:r>
          </a:p>
          <a:p>
            <a:pPr algn="ctr"/>
            <a:r>
              <a:rPr lang="en-US" sz="1400" b="1">
                <a:solidFill>
                  <a:srgbClr val="FF0000"/>
                </a:solidFill>
              </a:rPr>
              <a:t>Sales less % discount = </a:t>
            </a:r>
          </a:p>
          <a:p>
            <a:pPr algn="ctr"/>
            <a:r>
              <a:rPr lang="en-US" sz="1400" b="1">
                <a:solidFill>
                  <a:srgbClr val="FF0000"/>
                </a:solidFill>
              </a:rPr>
              <a:t>Gross Profit less actual discount</a:t>
            </a:r>
          </a:p>
          <a:p>
            <a:pPr algn="ctr"/>
            <a:r>
              <a:rPr lang="en-US" sz="1400" b="1">
                <a:solidFill>
                  <a:srgbClr val="FF0000"/>
                </a:solidFill>
              </a:rPr>
              <a:t>i.e. 10% discount yields &gt; reduction in GP</a:t>
            </a:r>
          </a:p>
        </p:txBody>
      </p:sp>
    </p:spTree>
    <p:extLst>
      <p:ext uri="{BB962C8B-B14F-4D97-AF65-F5344CB8AC3E}">
        <p14:creationId xmlns:p14="http://schemas.microsoft.com/office/powerpoint/2010/main" val="112630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5" grpId="0" animBg="1"/>
      <p:bldP spid="16" grpId="0" animBg="1"/>
      <p:bldP spid="20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/>
          <p:nvPr/>
        </p:nvSpPr>
        <p:spPr>
          <a:xfrm>
            <a:off x="-650" y="0"/>
            <a:ext cx="9144000" cy="149400"/>
          </a:xfrm>
          <a:prstGeom prst="rect">
            <a:avLst/>
          </a:prstGeom>
          <a:solidFill>
            <a:srgbClr val="2B38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" name="Google Shape;76;p2"/>
          <p:cNvGrpSpPr/>
          <p:nvPr/>
        </p:nvGrpSpPr>
        <p:grpSpPr>
          <a:xfrm>
            <a:off x="-650" y="4094275"/>
            <a:ext cx="9220202" cy="1209449"/>
            <a:chOff x="-650" y="4094275"/>
            <a:chExt cx="9220202" cy="1209449"/>
          </a:xfrm>
        </p:grpSpPr>
        <p:sp>
          <p:nvSpPr>
            <p:cNvPr id="77" name="Google Shape;77;p2"/>
            <p:cNvSpPr/>
            <p:nvPr/>
          </p:nvSpPr>
          <p:spPr>
            <a:xfrm>
              <a:off x="-50" y="4219725"/>
              <a:ext cx="9144000" cy="923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3716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650" y="4174300"/>
              <a:ext cx="9144000" cy="77100"/>
            </a:xfrm>
            <a:prstGeom prst="rect">
              <a:avLst/>
            </a:prstGeom>
            <a:solidFill>
              <a:srgbClr val="E81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9" name="Google Shape;79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701350" y="4094275"/>
              <a:ext cx="2518202" cy="1209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2398" y="4491350"/>
              <a:ext cx="1341452" cy="507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672962" y="4492472"/>
              <a:ext cx="1461900" cy="5639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453773" y="4289799"/>
              <a:ext cx="1085350" cy="8105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" name="Google Shape;83;p2"/>
            <p:cNvSpPr txBox="1"/>
            <p:nvPr/>
          </p:nvSpPr>
          <p:spPr>
            <a:xfrm>
              <a:off x="952500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Brought to you by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4" name="Google Shape;84;p2"/>
            <p:cNvSpPr txBox="1"/>
            <p:nvPr/>
          </p:nvSpPr>
          <p:spPr>
            <a:xfrm>
              <a:off x="3672962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In Partnership with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85" name="Google Shape;85;p2"/>
            <p:cNvCxnSpPr/>
            <p:nvPr/>
          </p:nvCxnSpPr>
          <p:spPr>
            <a:xfrm>
              <a:off x="3461992" y="4388317"/>
              <a:ext cx="0" cy="615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5" name="Picture 13" descr="Logo&#10;&#10;Description automatically generated">
            <a:extLst>
              <a:ext uri="{FF2B5EF4-FFF2-40B4-BE49-F238E27FC236}">
                <a16:creationId xmlns:a16="http://schemas.microsoft.com/office/drawing/2014/main" id="{668F5040-ACA5-774E-E051-8130433313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7192" y="4402667"/>
            <a:ext cx="901699" cy="6614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B8FC6F-9D02-7E48-60B9-6B5B3D1359D6}"/>
              </a:ext>
            </a:extLst>
          </p:cNvPr>
          <p:cNvSpPr txBox="1">
            <a:spLocks/>
          </p:cNvSpPr>
          <p:nvPr/>
        </p:nvSpPr>
        <p:spPr>
          <a:xfrm>
            <a:off x="75551" y="187536"/>
            <a:ext cx="9144001" cy="815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/>
              <a:t>BUSINESS TYPES &amp; AVERAGE MARGINS</a:t>
            </a:r>
            <a:endParaRPr lang="en-ZA" sz="2400" b="1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5BA9F1-47D9-C97D-5DDD-4CC159CD2149}"/>
              </a:ext>
            </a:extLst>
          </p:cNvPr>
          <p:cNvSpPr/>
          <p:nvPr/>
        </p:nvSpPr>
        <p:spPr>
          <a:xfrm>
            <a:off x="692021" y="907763"/>
            <a:ext cx="7759957" cy="31168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b="1">
              <a:solidFill>
                <a:schemeClr val="tx1"/>
              </a:solidFill>
            </a:endParaRPr>
          </a:p>
          <a:p>
            <a:endParaRPr lang="en-US" sz="1000" b="1">
              <a:solidFill>
                <a:schemeClr val="tx1"/>
              </a:solidFill>
            </a:endParaRPr>
          </a:p>
          <a:p>
            <a:endParaRPr lang="en-US" sz="1000" b="1">
              <a:solidFill>
                <a:schemeClr val="tx1"/>
              </a:solidFill>
            </a:endParaRPr>
          </a:p>
          <a:p>
            <a:r>
              <a:rPr lang="en-US" sz="1000" b="1" u="sng">
                <a:solidFill>
                  <a:schemeClr val="tx1"/>
                </a:solidFill>
              </a:rPr>
              <a:t>BUSINESS</a:t>
            </a:r>
            <a:r>
              <a:rPr lang="en-US" sz="1000" b="1">
                <a:solidFill>
                  <a:schemeClr val="tx1"/>
                </a:solidFill>
              </a:rPr>
              <a:t>            	</a:t>
            </a:r>
            <a:r>
              <a:rPr lang="en-US" sz="1000" b="1" u="sng">
                <a:solidFill>
                  <a:schemeClr val="tx1"/>
                </a:solidFill>
              </a:rPr>
              <a:t>GROSS MARGIN</a:t>
            </a:r>
            <a:r>
              <a:rPr lang="en-US" sz="1000" b="1">
                <a:solidFill>
                  <a:schemeClr val="tx1"/>
                </a:solidFill>
              </a:rPr>
              <a:t>		</a:t>
            </a:r>
            <a:r>
              <a:rPr lang="en-US" sz="1000" b="1" u="sng">
                <a:solidFill>
                  <a:schemeClr val="tx1"/>
                </a:solidFill>
              </a:rPr>
              <a:t>MARK-UP</a:t>
            </a:r>
            <a:r>
              <a:rPr lang="en-US" sz="1000" b="1">
                <a:solidFill>
                  <a:schemeClr val="tx1"/>
                </a:solidFill>
              </a:rPr>
              <a:t> 	</a:t>
            </a:r>
            <a:r>
              <a:rPr lang="en-US" sz="1000" b="1" u="sng">
                <a:solidFill>
                  <a:schemeClr val="tx1"/>
                </a:solidFill>
              </a:rPr>
              <a:t>NET MARGIN</a:t>
            </a:r>
          </a:p>
          <a:p>
            <a:endParaRPr lang="en-US" sz="1000">
              <a:solidFill>
                <a:schemeClr val="tx1"/>
              </a:solidFill>
            </a:endParaRPr>
          </a:p>
          <a:p>
            <a:r>
              <a:rPr lang="en-US" sz="1000">
                <a:solidFill>
                  <a:schemeClr val="tx1"/>
                </a:solidFill>
              </a:rPr>
              <a:t>Manufacturing		40%+			66%	10%+</a:t>
            </a:r>
          </a:p>
          <a:p>
            <a:endParaRPr lang="en-US" sz="1000">
              <a:solidFill>
                <a:schemeClr val="tx1"/>
              </a:solidFill>
            </a:endParaRPr>
          </a:p>
          <a:p>
            <a:r>
              <a:rPr lang="en-US" sz="1000">
                <a:solidFill>
                  <a:schemeClr val="tx1"/>
                </a:solidFill>
              </a:rPr>
              <a:t>Reselling		25-40%+			33-66%	10%+	</a:t>
            </a:r>
          </a:p>
          <a:p>
            <a:endParaRPr lang="en-US" sz="1000">
              <a:solidFill>
                <a:schemeClr val="tx1"/>
              </a:solidFill>
            </a:endParaRPr>
          </a:p>
          <a:p>
            <a:r>
              <a:rPr lang="en-US" sz="1000">
                <a:solidFill>
                  <a:schemeClr val="tx1"/>
                </a:solidFill>
              </a:rPr>
              <a:t>Retail Goods		50-80%+			100-400%	10%+	</a:t>
            </a:r>
          </a:p>
          <a:p>
            <a:endParaRPr lang="en-US" sz="1000">
              <a:solidFill>
                <a:schemeClr val="tx1"/>
              </a:solidFill>
            </a:endParaRPr>
          </a:p>
          <a:p>
            <a:r>
              <a:rPr lang="en-US" sz="1000">
                <a:solidFill>
                  <a:schemeClr val="tx1"/>
                </a:solidFill>
              </a:rPr>
              <a:t>Retail Foods		30%+			43%	5%+</a:t>
            </a:r>
          </a:p>
          <a:p>
            <a:endParaRPr lang="en-US" sz="1000">
              <a:solidFill>
                <a:schemeClr val="tx1"/>
              </a:solidFill>
            </a:endParaRPr>
          </a:p>
          <a:p>
            <a:r>
              <a:rPr lang="en-US" sz="1000">
                <a:solidFill>
                  <a:schemeClr val="tx1"/>
                </a:solidFill>
              </a:rPr>
              <a:t>Wholesale FMCG	8-20%+			9-25%	&lt;5%</a:t>
            </a:r>
          </a:p>
          <a:p>
            <a:endParaRPr lang="en-US" sz="1000">
              <a:solidFill>
                <a:schemeClr val="tx1"/>
              </a:solidFill>
            </a:endParaRPr>
          </a:p>
          <a:p>
            <a:r>
              <a:rPr lang="en-US" sz="1000">
                <a:solidFill>
                  <a:schemeClr val="tx1"/>
                </a:solidFill>
              </a:rPr>
              <a:t>Prof Services		40-90%+			66-900%	20%+</a:t>
            </a:r>
          </a:p>
          <a:p>
            <a:endParaRPr lang="en-US" sz="1000">
              <a:solidFill>
                <a:schemeClr val="tx1"/>
              </a:solidFill>
            </a:endParaRPr>
          </a:p>
          <a:p>
            <a:r>
              <a:rPr lang="en-US" sz="1000">
                <a:solidFill>
                  <a:schemeClr val="tx1"/>
                </a:solidFill>
              </a:rPr>
              <a:t>Building		20-30%			25-40%	5-10%</a:t>
            </a:r>
          </a:p>
          <a:p>
            <a:r>
              <a:rPr lang="en-US" sz="1000">
                <a:solidFill>
                  <a:schemeClr val="tx1"/>
                </a:solidFill>
              </a:rPr>
              <a:t>	</a:t>
            </a:r>
          </a:p>
          <a:p>
            <a:r>
              <a:rPr lang="en-US" sz="1000">
                <a:solidFill>
                  <a:schemeClr val="tx1"/>
                </a:solidFill>
              </a:rPr>
              <a:t>Transport		30%+			43%	10%+</a:t>
            </a:r>
          </a:p>
          <a:p>
            <a:endParaRPr lang="en-US" sz="1000">
              <a:solidFill>
                <a:schemeClr val="tx1"/>
              </a:solidFill>
            </a:endParaRPr>
          </a:p>
          <a:p>
            <a:r>
              <a:rPr lang="en-US" sz="1000">
                <a:solidFill>
                  <a:schemeClr val="tx1"/>
                </a:solidFill>
              </a:rPr>
              <a:t>	</a:t>
            </a:r>
          </a:p>
          <a:p>
            <a:r>
              <a:rPr lang="en-US" sz="1000">
                <a:solidFill>
                  <a:schemeClr val="tx1"/>
                </a:solidFill>
              </a:rPr>
              <a:t>              </a:t>
            </a:r>
            <a:endParaRPr lang="en-ZA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40539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0DBDFB4E36A74DBE5EA0BE0F7181C3" ma:contentTypeVersion="16" ma:contentTypeDescription="Create a new document." ma:contentTypeScope="" ma:versionID="ba6418073e9eb163618371b63cb6516d">
  <xsd:schema xmlns:xsd="http://www.w3.org/2001/XMLSchema" xmlns:xs="http://www.w3.org/2001/XMLSchema" xmlns:p="http://schemas.microsoft.com/office/2006/metadata/properties" xmlns:ns2="d85431f9-96f2-4cef-bbd5-250d197b052f" xmlns:ns3="1b647222-8d9b-4586-a6ff-692a021b7c53" targetNamespace="http://schemas.microsoft.com/office/2006/metadata/properties" ma:root="true" ma:fieldsID="106462a2276ae0ebbf875ca6eddd27d5" ns2:_="" ns3:_="">
    <xsd:import namespace="d85431f9-96f2-4cef-bbd5-250d197b052f"/>
    <xsd:import namespace="1b647222-8d9b-4586-a6ff-692a021b7c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5431f9-96f2-4cef-bbd5-250d197b05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61cb12a1-cd4f-4c85-bc62-40aa8fb0e8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647222-8d9b-4586-a6ff-692a021b7c53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60771fbc-e66e-4123-88d3-80e55af95f94}" ma:internalName="TaxCatchAll" ma:showField="CatchAllData" ma:web="1b647222-8d9b-4586-a6ff-692a021b7c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E38F32-2591-4788-92BA-F8B97C044894}">
  <ds:schemaRefs>
    <ds:schemaRef ds:uri="1b647222-8d9b-4586-a6ff-692a021b7c53"/>
    <ds:schemaRef ds:uri="d85431f9-96f2-4cef-bbd5-250d197b052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2B8ED83-3325-4709-A20B-208B1254A0C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1459</Words>
  <Application>Microsoft Office PowerPoint</Application>
  <PresentationFormat>On-screen Show (16:9)</PresentationFormat>
  <Paragraphs>465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Corbel</vt:lpstr>
      <vt:lpstr>Poppins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Elmarie Goosen</cp:lastModifiedBy>
  <cp:revision>3</cp:revision>
  <dcterms:modified xsi:type="dcterms:W3CDTF">2023-06-06T08:04:37Z</dcterms:modified>
</cp:coreProperties>
</file>