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9" r:id="rId16"/>
  </p:sldIdLst>
  <p:sldSz cx="9144000" cy="5143500" type="screen16x9"/>
  <p:notesSz cx="6858000" cy="9144000"/>
  <p:embeddedFontLst>
    <p:embeddedFont>
      <p:font typeface="Poppins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Mz18gzYjm99c8eZeMO0f2xSqs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C3A1AD-5966-F244-87D1-5D09C26CC453}" v="8" dt="2023-06-20T07:03:08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09"/>
    <p:restoredTop sz="94085"/>
  </p:normalViewPr>
  <p:slideViewPr>
    <p:cSldViewPr snapToGrid="0">
      <p:cViewPr varScale="1">
        <p:scale>
          <a:sx n="140" d="100"/>
          <a:sy n="140" d="100"/>
        </p:scale>
        <p:origin x="208" y="4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8367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9547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0126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2885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8008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9483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221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8478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3578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5500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8568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37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ianabuja.wordpress.com/2012/01/31/a-history-of-lol-cats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nveernaseer.com/4-steps-leaders-use-to-manage-workplace-fear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jp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3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3.jpeg"/><Relationship Id="rId4" Type="http://schemas.openxmlformats.org/officeDocument/2006/relationships/image" Target="../media/image4.pn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62860">
            <a:off x="6791300" y="3028650"/>
            <a:ext cx="2536950" cy="227845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/>
          <p:nvPr/>
        </p:nvSpPr>
        <p:spPr>
          <a:xfrm>
            <a:off x="-650" y="-4000"/>
            <a:ext cx="9144000" cy="77100"/>
          </a:xfrm>
          <a:prstGeom prst="rect">
            <a:avLst/>
          </a:prstGeom>
          <a:solidFill>
            <a:srgbClr val="E81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l="4031" t="-11395" r="1779" b="-5960"/>
          <a:stretch/>
        </p:blipFill>
        <p:spPr>
          <a:xfrm>
            <a:off x="232006" y="148411"/>
            <a:ext cx="3897183" cy="402588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/>
          <p:nvPr/>
        </p:nvSpPr>
        <p:spPr>
          <a:xfrm>
            <a:off x="6546450" y="2966168"/>
            <a:ext cx="2358900" cy="105191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EFF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-50" y="4219725"/>
            <a:ext cx="9144000" cy="92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1"/>
          <p:cNvGrpSpPr/>
          <p:nvPr/>
        </p:nvGrpSpPr>
        <p:grpSpPr>
          <a:xfrm>
            <a:off x="-650" y="4174300"/>
            <a:ext cx="9144000" cy="883374"/>
            <a:chOff x="-650" y="4174300"/>
            <a:chExt cx="9144000" cy="883374"/>
          </a:xfrm>
        </p:grpSpPr>
        <p:sp>
          <p:nvSpPr>
            <p:cNvPr id="62" name="Google Shape;62;p1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 txBox="1"/>
            <p:nvPr/>
          </p:nvSpPr>
          <p:spPr>
            <a:xfrm>
              <a:off x="141073" y="4517076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64" name="Google Shape;64;p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71446" y="4302216"/>
              <a:ext cx="2330074" cy="74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02973" y="4315175"/>
              <a:ext cx="1505572" cy="7424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6" name="Google Shape;66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17184" y="243801"/>
            <a:ext cx="3359625" cy="127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poster, graphics, font&#10;&#10;Description automatically generated">
            <a:extLst>
              <a:ext uri="{FF2B5EF4-FFF2-40B4-BE49-F238E27FC236}">
                <a16:creationId xmlns:a16="http://schemas.microsoft.com/office/drawing/2014/main" id="{F22ED086-C30C-B89D-0EBC-C19D538861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1835" y="4106543"/>
            <a:ext cx="998244" cy="923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B0AACD-BCB5-0A57-5403-98CDAF19154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32" y="2952067"/>
            <a:ext cx="1584176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D8FFE7D1-2F98-0A22-36C9-DB751EB9A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7625" y="917655"/>
            <a:ext cx="6562068" cy="165409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EDP / SDP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1800" b="1" dirty="0"/>
              <a:t>How to get buy-in from Stakeholders </a:t>
            </a:r>
          </a:p>
        </p:txBody>
      </p:sp>
      <p:pic>
        <p:nvPicPr>
          <p:cNvPr id="7" name="Picture 6" descr="&lt;strong&gt;Yes&lt;/strong&gt; Consent Hook Check · Free image on Pixabay">
            <a:extLst>
              <a:ext uri="{FF2B5EF4-FFF2-40B4-BE49-F238E27FC236}">
                <a16:creationId xmlns:a16="http://schemas.microsoft.com/office/drawing/2014/main" id="{B333BC89-0CEA-5F64-7F01-19F0C4780C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45" y="2669912"/>
            <a:ext cx="1846163" cy="13384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2"/>
          <p:cNvGrpSpPr/>
          <p:nvPr/>
        </p:nvGrpSpPr>
        <p:grpSpPr>
          <a:xfrm>
            <a:off x="-650" y="4174300"/>
            <a:ext cx="9144000" cy="883374"/>
            <a:chOff x="-650" y="4174300"/>
            <a:chExt cx="9144000" cy="883374"/>
          </a:xfrm>
        </p:grpSpPr>
        <p:sp>
          <p:nvSpPr>
            <p:cNvPr id="73" name="Google Shape;73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141073" y="4517076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75" name="Google Shape;7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1446" y="4302216"/>
              <a:ext cx="2330074" cy="74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02973" y="4315175"/>
              <a:ext cx="1505572" cy="7424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A picture containing text, poster, graphics, font&#10;&#10;Description automatically generated">
            <a:extLst>
              <a:ext uri="{FF2B5EF4-FFF2-40B4-BE49-F238E27FC236}">
                <a16:creationId xmlns:a16="http://schemas.microsoft.com/office/drawing/2014/main" id="{870E7F97-812D-D66A-7D49-764FB73E0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322" y="4149037"/>
            <a:ext cx="998244" cy="923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4639D-16AD-68F9-7B09-C0B544EF0A1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45" y="4300666"/>
            <a:ext cx="1243469" cy="8630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5DE74EC-E497-213D-B882-113DB8F752E5}"/>
              </a:ext>
            </a:extLst>
          </p:cNvPr>
          <p:cNvSpPr txBox="1">
            <a:spLocks/>
          </p:cNvSpPr>
          <p:nvPr/>
        </p:nvSpPr>
        <p:spPr>
          <a:xfrm>
            <a:off x="666207" y="-39315"/>
            <a:ext cx="6270474" cy="129959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700" b="1" dirty="0"/>
          </a:p>
          <a:p>
            <a:r>
              <a:rPr lang="en-GB" sz="3700" b="1" dirty="0"/>
              <a:t>TRUST</a:t>
            </a:r>
          </a:p>
          <a:p>
            <a:r>
              <a:rPr lang="en-GB" sz="3700" b="1" i="1" dirty="0">
                <a:solidFill>
                  <a:srgbClr val="002060"/>
                </a:solidFill>
              </a:rPr>
              <a:t>THEIR EMOTIONAL NEEDS</a:t>
            </a:r>
            <a:br>
              <a:rPr lang="en-GB" dirty="0"/>
            </a:br>
            <a:r>
              <a:rPr lang="en-GB" dirty="0"/>
              <a:t> 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5A22A-6166-600E-4726-84E42CFAF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508669" y="990114"/>
            <a:ext cx="3266583" cy="211437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F79F93-3078-4DD6-6E39-BB16C688F4B7}"/>
              </a:ext>
            </a:extLst>
          </p:cNvPr>
          <p:cNvSpPr txBox="1">
            <a:spLocks/>
          </p:cNvSpPr>
          <p:nvPr/>
        </p:nvSpPr>
        <p:spPr>
          <a:xfrm>
            <a:off x="566018" y="1328512"/>
            <a:ext cx="5472608" cy="3888432"/>
          </a:xfrm>
          <a:prstGeom prst="rect">
            <a:avLst/>
          </a:prstGeom>
          <a:ln>
            <a:noFill/>
          </a:ln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1800" b="1" dirty="0"/>
              <a:t>CERTAINTY – Your Belief</a:t>
            </a:r>
          </a:p>
          <a:p>
            <a:pPr marL="0" indent="0">
              <a:buNone/>
            </a:pPr>
            <a:r>
              <a:rPr lang="en-ZA" sz="1800" b="1" dirty="0"/>
              <a:t>SIGNIFICANCE – Their Power</a:t>
            </a:r>
          </a:p>
          <a:p>
            <a:pPr marL="0" indent="0">
              <a:buNone/>
            </a:pPr>
            <a:r>
              <a:rPr lang="en-US" sz="1800" b="1" dirty="0"/>
              <a:t>RAPPORT – The Relationship</a:t>
            </a:r>
          </a:p>
          <a:p>
            <a:pPr marL="0" indent="0">
              <a:buNone/>
            </a:pPr>
            <a:endParaRPr lang="en-ZA" sz="1800" b="1" dirty="0"/>
          </a:p>
          <a:p>
            <a:pPr marL="0" indent="0" algn="ctr">
              <a:buNone/>
            </a:pPr>
            <a:r>
              <a:rPr lang="en-ZA" sz="1800" b="1" i="1" dirty="0">
                <a:solidFill>
                  <a:srgbClr val="002060"/>
                </a:solidFill>
              </a:rPr>
              <a:t>It’s about THEIR AGENDA – not YOURS!</a:t>
            </a:r>
          </a:p>
        </p:txBody>
      </p:sp>
    </p:spTree>
    <p:extLst>
      <p:ext uri="{BB962C8B-B14F-4D97-AF65-F5344CB8AC3E}">
        <p14:creationId xmlns:p14="http://schemas.microsoft.com/office/powerpoint/2010/main" val="292166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2"/>
          <p:cNvGrpSpPr/>
          <p:nvPr/>
        </p:nvGrpSpPr>
        <p:grpSpPr>
          <a:xfrm>
            <a:off x="-650" y="4174300"/>
            <a:ext cx="9144000" cy="883374"/>
            <a:chOff x="-650" y="4174300"/>
            <a:chExt cx="9144000" cy="883374"/>
          </a:xfrm>
        </p:grpSpPr>
        <p:sp>
          <p:nvSpPr>
            <p:cNvPr id="73" name="Google Shape;73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141073" y="4517076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75" name="Google Shape;7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1446" y="4302216"/>
              <a:ext cx="2330074" cy="74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02973" y="4315175"/>
              <a:ext cx="1505572" cy="7424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A picture containing text, poster, graphics, font&#10;&#10;Description automatically generated">
            <a:extLst>
              <a:ext uri="{FF2B5EF4-FFF2-40B4-BE49-F238E27FC236}">
                <a16:creationId xmlns:a16="http://schemas.microsoft.com/office/drawing/2014/main" id="{870E7F97-812D-D66A-7D49-764FB73E0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322" y="4149037"/>
            <a:ext cx="998244" cy="923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4639D-16AD-68F9-7B09-C0B544EF0A1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45" y="4300666"/>
            <a:ext cx="1243469" cy="8630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459531C-3668-C3EB-3986-374FD032A4BA}"/>
              </a:ext>
            </a:extLst>
          </p:cNvPr>
          <p:cNvSpPr txBox="1">
            <a:spLocks/>
          </p:cNvSpPr>
          <p:nvPr/>
        </p:nvSpPr>
        <p:spPr>
          <a:xfrm>
            <a:off x="133970" y="-397364"/>
            <a:ext cx="3168352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7200" dirty="0"/>
              <a:t>DEVELOPING </a:t>
            </a:r>
            <a:r>
              <a:rPr lang="en-GB" sz="7200" b="1" dirty="0"/>
              <a:t>TRUST</a:t>
            </a:r>
            <a:endParaRPr lang="en-ZA" sz="7200" b="1" dirty="0">
              <a:solidFill>
                <a:srgbClr val="00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BB745E-0AF8-588C-BD4B-6B8796EE5251}"/>
              </a:ext>
            </a:extLst>
          </p:cNvPr>
          <p:cNvSpPr/>
          <p:nvPr/>
        </p:nvSpPr>
        <p:spPr>
          <a:xfrm>
            <a:off x="433766" y="-161564"/>
            <a:ext cx="5976664" cy="520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b="1" dirty="0">
              <a:solidFill>
                <a:srgbClr val="FFFF00"/>
              </a:solidFill>
            </a:endParaRPr>
          </a:p>
          <a:p>
            <a:r>
              <a:rPr lang="en-GB" sz="1600" b="1" dirty="0">
                <a:solidFill>
                  <a:srgbClr val="002060"/>
                </a:solidFill>
              </a:rPr>
              <a:t>#1: </a:t>
            </a:r>
            <a:r>
              <a:rPr lang="en-GB" sz="1600" b="1" u="sng" dirty="0">
                <a:solidFill>
                  <a:srgbClr val="002060"/>
                </a:solidFill>
              </a:rPr>
              <a:t>LIFE AREAS </a:t>
            </a:r>
            <a:endParaRPr lang="en-GB" sz="1600" b="1" dirty="0">
              <a:solidFill>
                <a:srgbClr val="002060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FINANCE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chemeClr val="tx1"/>
                </a:solidFill>
              </a:rPr>
              <a:t>–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rgbClr val="FF0000"/>
                </a:solidFill>
              </a:rPr>
              <a:t>SCORECARD BENEFITS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SOCIAL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chemeClr val="tx1"/>
                </a:solidFill>
              </a:rPr>
              <a:t>-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rgbClr val="FF0000"/>
                </a:solidFill>
              </a:rPr>
              <a:t>CONNECTIONS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SPIRITUAL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chemeClr val="tx1"/>
                </a:solidFill>
              </a:rPr>
              <a:t>-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rgbClr val="FF0000"/>
                </a:solidFill>
              </a:rPr>
              <a:t>MORALITY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CAREER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chemeClr val="tx1"/>
                </a:solidFill>
              </a:rPr>
              <a:t>–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rgbClr val="FF0000"/>
                </a:solidFill>
              </a:rPr>
              <a:t>NETWORKS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LEARNING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chemeClr val="tx1"/>
                </a:solidFill>
              </a:rPr>
              <a:t>–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rgbClr val="FF0000"/>
                </a:solidFill>
              </a:rPr>
              <a:t>KNOWLEDGE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VITALITY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chemeClr val="tx1"/>
                </a:solidFill>
              </a:rPr>
              <a:t>–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rgbClr val="FF0000"/>
                </a:solidFill>
              </a:rPr>
              <a:t>HEALTH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TEAM –</a:t>
            </a:r>
            <a:r>
              <a:rPr lang="en-GB" sz="1600" b="1" dirty="0">
                <a:solidFill>
                  <a:srgbClr val="FF0000"/>
                </a:solidFill>
              </a:rPr>
              <a:t> SUPPORT </a:t>
            </a:r>
          </a:p>
          <a:p>
            <a:endParaRPr lang="en-GB" sz="1600" b="1" dirty="0">
              <a:solidFill>
                <a:srgbClr val="FF0000"/>
              </a:solidFill>
            </a:endParaRPr>
          </a:p>
          <a:p>
            <a:r>
              <a:rPr lang="en-GB" sz="1600" b="1" dirty="0">
                <a:solidFill>
                  <a:srgbClr val="002060"/>
                </a:solidFill>
              </a:rPr>
              <a:t>#2: </a:t>
            </a:r>
            <a:r>
              <a:rPr lang="en-GB" sz="1600" b="1" u="sng" dirty="0">
                <a:solidFill>
                  <a:srgbClr val="002060"/>
                </a:solidFill>
              </a:rPr>
              <a:t>OTHER FEARS</a:t>
            </a:r>
          </a:p>
          <a:p>
            <a:r>
              <a:rPr lang="en-GB" sz="1600" b="1" dirty="0">
                <a:solidFill>
                  <a:srgbClr val="002060"/>
                </a:solidFill>
              </a:rPr>
              <a:t>AUTHORITY – SHARED DECISIONS</a:t>
            </a:r>
          </a:p>
          <a:p>
            <a:r>
              <a:rPr lang="en-GB" sz="1600" b="1" dirty="0">
                <a:solidFill>
                  <a:srgbClr val="002060"/>
                </a:solidFill>
              </a:rPr>
              <a:t>VANITY – </a:t>
            </a:r>
            <a:r>
              <a:rPr lang="en-GB" sz="1600" b="1" dirty="0">
                <a:solidFill>
                  <a:schemeClr val="tx1"/>
                </a:solidFill>
              </a:rPr>
              <a:t>THEIR SIGNIFICANCE</a:t>
            </a:r>
          </a:p>
          <a:p>
            <a:r>
              <a:rPr lang="en-GB" sz="1600" b="1" dirty="0">
                <a:solidFill>
                  <a:srgbClr val="002060"/>
                </a:solidFill>
              </a:rPr>
              <a:t>EFFORT – </a:t>
            </a:r>
            <a:r>
              <a:rPr lang="en-GB" sz="1600" b="1" dirty="0">
                <a:solidFill>
                  <a:schemeClr val="tx1"/>
                </a:solidFill>
              </a:rPr>
              <a:t>SUPPORT ONLY</a:t>
            </a:r>
            <a:endParaRPr lang="en-GB" sz="16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3D7A3A-BB22-55CF-4B8B-0664C1572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428727" y="1529295"/>
            <a:ext cx="3267303" cy="22556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A19467-0E1A-1238-1867-1A4197346622}"/>
              </a:ext>
            </a:extLst>
          </p:cNvPr>
          <p:cNvSpPr/>
          <p:nvPr/>
        </p:nvSpPr>
        <p:spPr>
          <a:xfrm>
            <a:off x="5662363" y="279164"/>
            <a:ext cx="3033667" cy="545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ASK</a:t>
            </a:r>
          </a:p>
          <a:p>
            <a:pPr algn="ctr"/>
            <a:r>
              <a:rPr lang="en-GB" sz="1800" b="1" dirty="0">
                <a:solidFill>
                  <a:srgbClr val="002060"/>
                </a:solidFill>
              </a:rPr>
              <a:t>LEADING QUESTIONS</a:t>
            </a:r>
          </a:p>
        </p:txBody>
      </p:sp>
    </p:spTree>
    <p:extLst>
      <p:ext uri="{BB962C8B-B14F-4D97-AF65-F5344CB8AC3E}">
        <p14:creationId xmlns:p14="http://schemas.microsoft.com/office/powerpoint/2010/main" val="111483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2"/>
          <p:cNvGrpSpPr/>
          <p:nvPr/>
        </p:nvGrpSpPr>
        <p:grpSpPr>
          <a:xfrm>
            <a:off x="-650" y="4174300"/>
            <a:ext cx="9144000" cy="883374"/>
            <a:chOff x="-650" y="4174300"/>
            <a:chExt cx="9144000" cy="883374"/>
          </a:xfrm>
        </p:grpSpPr>
        <p:sp>
          <p:nvSpPr>
            <p:cNvPr id="73" name="Google Shape;73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141073" y="4517076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75" name="Google Shape;7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1446" y="4302216"/>
              <a:ext cx="2330074" cy="74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02973" y="4315175"/>
              <a:ext cx="1505572" cy="7424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A picture containing text, poster, graphics, font&#10;&#10;Description automatically generated">
            <a:extLst>
              <a:ext uri="{FF2B5EF4-FFF2-40B4-BE49-F238E27FC236}">
                <a16:creationId xmlns:a16="http://schemas.microsoft.com/office/drawing/2014/main" id="{870E7F97-812D-D66A-7D49-764FB73E0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322" y="4149037"/>
            <a:ext cx="998244" cy="923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4639D-16AD-68F9-7B09-C0B544EF0A1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45" y="4300666"/>
            <a:ext cx="1243469" cy="8630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7958A3E-EE48-5070-17B6-5A9328CD4D6D}"/>
              </a:ext>
            </a:extLst>
          </p:cNvPr>
          <p:cNvSpPr txBox="1">
            <a:spLocks/>
          </p:cNvSpPr>
          <p:nvPr/>
        </p:nvSpPr>
        <p:spPr>
          <a:xfrm>
            <a:off x="548826" y="-146459"/>
            <a:ext cx="5833618" cy="75717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b="1" dirty="0"/>
              <a:t>MOTIVATION</a:t>
            </a:r>
            <a:r>
              <a:rPr lang="en-GB" sz="1400" dirty="0"/>
              <a:t> </a:t>
            </a:r>
            <a:r>
              <a:rPr lang="en-GB" sz="1400" b="1" i="1" dirty="0">
                <a:solidFill>
                  <a:srgbClr val="002060"/>
                </a:solidFill>
              </a:rPr>
              <a:t>– Their Will &amp; Determination </a:t>
            </a:r>
            <a:endParaRPr lang="en-ZA" sz="1400" dirty="0">
              <a:solidFill>
                <a:srgbClr val="002060"/>
              </a:solidFill>
            </a:endParaRPr>
          </a:p>
        </p:txBody>
      </p:sp>
      <p:pic>
        <p:nvPicPr>
          <p:cNvPr id="5" name="Picture 4" descr="Background Wallpaper Free Stock Photo - Public Domain Pictures">
            <a:extLst>
              <a:ext uri="{FF2B5EF4-FFF2-40B4-BE49-F238E27FC236}">
                <a16:creationId xmlns:a16="http://schemas.microsoft.com/office/drawing/2014/main" id="{009BC174-3334-0D4C-18C0-DBA4D5C722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2332766"/>
            <a:ext cx="2046820" cy="1367648"/>
          </a:xfrm>
          <a:prstGeom prst="rect">
            <a:avLst/>
          </a:prstGeom>
          <a:solidFill>
            <a:schemeClr val="lt1"/>
          </a:solidFill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6D21F8D4-51A8-2E6E-D43D-C6DD1B113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006437"/>
              </p:ext>
            </p:extLst>
          </p:nvPr>
        </p:nvGraphicFramePr>
        <p:xfrm>
          <a:off x="-650" y="747506"/>
          <a:ext cx="7087883" cy="3135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982">
                  <a:extLst>
                    <a:ext uri="{9D8B030D-6E8A-4147-A177-3AD203B41FA5}">
                      <a16:colId xmlns:a16="http://schemas.microsoft.com/office/drawing/2014/main" val="2700850464"/>
                    </a:ext>
                  </a:extLst>
                </a:gridCol>
                <a:gridCol w="4913901">
                  <a:extLst>
                    <a:ext uri="{9D8B030D-6E8A-4147-A177-3AD203B41FA5}">
                      <a16:colId xmlns:a16="http://schemas.microsoft.com/office/drawing/2014/main" val="2830411805"/>
                    </a:ext>
                  </a:extLst>
                </a:gridCol>
              </a:tblGrid>
              <a:tr h="69825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WIIFM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The 3 Levels</a:t>
                      </a:r>
                      <a:endParaRPr lang="en-Z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i="0" dirty="0">
                          <a:solidFill>
                            <a:schemeClr val="bg1"/>
                          </a:solidFill>
                        </a:rPr>
                        <a:t>MOTIVATION</a:t>
                      </a:r>
                    </a:p>
                    <a:p>
                      <a:pPr algn="ctr"/>
                      <a:r>
                        <a:rPr lang="en-ZA" sz="1600" b="1" i="1" dirty="0">
                          <a:solidFill>
                            <a:schemeClr val="bg1"/>
                          </a:solidFill>
                        </a:rPr>
                        <a:t>I WANT TO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007854"/>
                  </a:ext>
                </a:extLst>
              </a:tr>
              <a:tr h="81253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PERSONAL</a:t>
                      </a:r>
                      <a:endParaRPr lang="en-Z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SPONSORS: </a:t>
                      </a:r>
                      <a:r>
                        <a:rPr lang="en-GB" sz="1200" b="1" i="1" dirty="0">
                          <a:solidFill>
                            <a:schemeClr val="tx1"/>
                          </a:solidFill>
                        </a:rPr>
                        <a:t>Recognition</a:t>
                      </a:r>
                      <a:r>
                        <a:rPr lang="en-GB" sz="1200" b="1" i="1" baseline="0" dirty="0">
                          <a:solidFill>
                            <a:schemeClr val="tx1"/>
                          </a:solidFill>
                        </a:rPr>
                        <a:t> /  Achievement etc</a:t>
                      </a:r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BENEFICIARIES: </a:t>
                      </a:r>
                      <a:r>
                        <a:rPr lang="en-GB" sz="1200" b="1" i="1" dirty="0">
                          <a:solidFill>
                            <a:schemeClr val="tx1"/>
                          </a:solidFill>
                        </a:rPr>
                        <a:t>Knowledge / Skills / Advancement etc</a:t>
                      </a:r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SUPPLIERS: </a:t>
                      </a:r>
                      <a:r>
                        <a:rPr lang="en-GB" sz="1200" b="1" i="1" dirty="0">
                          <a:solidFill>
                            <a:schemeClr val="tx1"/>
                          </a:solidFill>
                        </a:rPr>
                        <a:t>Income / Reputation /</a:t>
                      </a:r>
                      <a:r>
                        <a:rPr lang="en-GB" sz="1200" b="1" i="1" baseline="0" dirty="0">
                          <a:solidFill>
                            <a:schemeClr val="tx1"/>
                          </a:solidFill>
                        </a:rPr>
                        <a:t> Image etc</a:t>
                      </a:r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125303"/>
                  </a:ext>
                </a:extLst>
              </a:tr>
              <a:tr h="81253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BUSINESS</a:t>
                      </a:r>
                      <a:endParaRPr lang="en-Z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SPONSORS: </a:t>
                      </a:r>
                      <a:r>
                        <a:rPr lang="en-GB" sz="1200" b="1" i="1" dirty="0">
                          <a:solidFill>
                            <a:schemeClr val="tx1"/>
                          </a:solidFill>
                        </a:rPr>
                        <a:t>Brand support /  Scorecard Points etc</a:t>
                      </a:r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BENEFICIARIES: </a:t>
                      </a:r>
                      <a:r>
                        <a:rPr lang="en-GB" sz="1200" b="1" i="1" dirty="0">
                          <a:solidFill>
                            <a:schemeClr val="tx1"/>
                          </a:solidFill>
                        </a:rPr>
                        <a:t>Productivity / Innovation / Progress</a:t>
                      </a:r>
                      <a:r>
                        <a:rPr lang="en-GB" sz="1200" b="1" i="1" baseline="0" dirty="0">
                          <a:solidFill>
                            <a:schemeClr val="tx1"/>
                          </a:solidFill>
                        </a:rPr>
                        <a:t> etc</a:t>
                      </a:r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SUPPLIERS: </a:t>
                      </a:r>
                      <a:r>
                        <a:rPr lang="en-GB" sz="1200" b="1" i="1" dirty="0">
                          <a:solidFill>
                            <a:schemeClr val="tx1"/>
                          </a:solidFill>
                        </a:rPr>
                        <a:t>Growth / Influence / Marketing etc</a:t>
                      </a:r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76967"/>
                  </a:ext>
                </a:extLst>
              </a:tr>
              <a:tr h="81253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SOCIETY</a:t>
                      </a:r>
                      <a:endParaRPr lang="en-Z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SPONSORS: </a:t>
                      </a:r>
                      <a:r>
                        <a:rPr lang="en-GB" sz="1200" b="1" i="1" dirty="0">
                          <a:solidFill>
                            <a:schemeClr val="tx1"/>
                          </a:solidFill>
                        </a:rPr>
                        <a:t>Patriotism /  Humanitarian support etc</a:t>
                      </a:r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BENEFICIARIES: </a:t>
                      </a:r>
                      <a:r>
                        <a:rPr lang="en-GB" sz="1200" b="1" i="1" dirty="0">
                          <a:solidFill>
                            <a:schemeClr val="tx1"/>
                          </a:solidFill>
                        </a:rPr>
                        <a:t>Contribution / Employment creation etc</a:t>
                      </a:r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SUPPLIERS: </a:t>
                      </a:r>
                      <a:r>
                        <a:rPr lang="en-GB" sz="1200" b="1" i="1" dirty="0">
                          <a:solidFill>
                            <a:schemeClr val="tx1"/>
                          </a:solidFill>
                        </a:rPr>
                        <a:t>SME</a:t>
                      </a:r>
                      <a:r>
                        <a:rPr lang="en-GB" sz="1200" b="1" i="1" baseline="0" dirty="0">
                          <a:solidFill>
                            <a:schemeClr val="tx1"/>
                          </a:solidFill>
                        </a:rPr>
                        <a:t> business support / Skills development etc</a:t>
                      </a:r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60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34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2"/>
          <p:cNvGrpSpPr/>
          <p:nvPr/>
        </p:nvGrpSpPr>
        <p:grpSpPr>
          <a:xfrm>
            <a:off x="-650" y="4174300"/>
            <a:ext cx="9144000" cy="883374"/>
            <a:chOff x="-650" y="4174300"/>
            <a:chExt cx="9144000" cy="883374"/>
          </a:xfrm>
        </p:grpSpPr>
        <p:sp>
          <p:nvSpPr>
            <p:cNvPr id="73" name="Google Shape;73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141073" y="4517076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75" name="Google Shape;7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1446" y="4302216"/>
              <a:ext cx="2330074" cy="74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02973" y="4315175"/>
              <a:ext cx="1505572" cy="7424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A picture containing text, poster, graphics, font&#10;&#10;Description automatically generated">
            <a:extLst>
              <a:ext uri="{FF2B5EF4-FFF2-40B4-BE49-F238E27FC236}">
                <a16:creationId xmlns:a16="http://schemas.microsoft.com/office/drawing/2014/main" id="{870E7F97-812D-D66A-7D49-764FB73E0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322" y="4149037"/>
            <a:ext cx="998244" cy="923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4639D-16AD-68F9-7B09-C0B544EF0A1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45" y="4300666"/>
            <a:ext cx="1243469" cy="8630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5F9C41D-7570-8308-938C-B0480C7FCCAB}"/>
              </a:ext>
            </a:extLst>
          </p:cNvPr>
          <p:cNvSpPr txBox="1">
            <a:spLocks/>
          </p:cNvSpPr>
          <p:nvPr/>
        </p:nvSpPr>
        <p:spPr>
          <a:xfrm>
            <a:off x="-650" y="-298465"/>
            <a:ext cx="5140624" cy="1602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9600" b="1" dirty="0"/>
            </a:br>
            <a:br>
              <a:rPr lang="en-GB" sz="9600" b="1" dirty="0"/>
            </a:br>
            <a:br>
              <a:rPr lang="en-GB" sz="9600" b="1" dirty="0">
                <a:solidFill>
                  <a:srgbClr val="FF0000"/>
                </a:solidFill>
              </a:rPr>
            </a:br>
            <a:r>
              <a:rPr lang="en-GB" sz="9600" b="1" dirty="0"/>
              <a:t>OBJECTIONS</a:t>
            </a:r>
            <a:br>
              <a:rPr lang="en-GB" sz="9600" b="1" dirty="0">
                <a:solidFill>
                  <a:srgbClr val="FF0000"/>
                </a:solidFill>
              </a:rPr>
            </a:br>
            <a:r>
              <a:rPr lang="en-GB" sz="9600" b="1" i="1" dirty="0">
                <a:solidFill>
                  <a:srgbClr val="C00000"/>
                </a:solidFill>
              </a:rPr>
              <a:t>VALIDATING VALUE</a:t>
            </a:r>
            <a:br>
              <a:rPr lang="en-GB" dirty="0">
                <a:solidFill>
                  <a:srgbClr val="FFFF00"/>
                </a:solidFill>
              </a:rPr>
            </a:br>
            <a:endParaRPr lang="en-ZA" sz="36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Stamp Banner Business · Free image on Pixabay">
            <a:extLst>
              <a:ext uri="{FF2B5EF4-FFF2-40B4-BE49-F238E27FC236}">
                <a16:creationId xmlns:a16="http://schemas.microsoft.com/office/drawing/2014/main" id="{CE8E1557-02CE-4F9A-1A3B-40E1845280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3" y="1791269"/>
            <a:ext cx="3668927" cy="978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BAE3BD-91A6-BC1D-1120-480438D55F3A}"/>
              </a:ext>
            </a:extLst>
          </p:cNvPr>
          <p:cNvSpPr txBox="1"/>
          <p:nvPr/>
        </p:nvSpPr>
        <p:spPr>
          <a:xfrm>
            <a:off x="4385446" y="1413297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A 3 STEP PROCESS</a:t>
            </a:r>
          </a:p>
          <a:p>
            <a:pPr algn="ctr"/>
            <a:endParaRPr lang="en-GB" sz="1800" b="1" dirty="0">
              <a:solidFill>
                <a:schemeClr val="tx1"/>
              </a:solidFill>
            </a:endParaRPr>
          </a:p>
          <a:p>
            <a:r>
              <a:rPr lang="en-GB" sz="1800" b="1" dirty="0">
                <a:solidFill>
                  <a:schemeClr val="tx1"/>
                </a:solidFill>
              </a:rPr>
              <a:t>1. CLARIFY WHY?</a:t>
            </a:r>
          </a:p>
          <a:p>
            <a:r>
              <a:rPr lang="en-GB" sz="1800" b="1" dirty="0">
                <a:solidFill>
                  <a:schemeClr val="tx1"/>
                </a:solidFill>
              </a:rPr>
              <a:t>2. AGREE their THINKING</a:t>
            </a:r>
          </a:p>
          <a:p>
            <a:r>
              <a:rPr lang="en-GB" sz="1800" b="1" dirty="0">
                <a:solidFill>
                  <a:schemeClr val="tx1"/>
                </a:solidFill>
              </a:rPr>
              <a:t>3. OUTWEIGH with BENEFITS</a:t>
            </a:r>
          </a:p>
        </p:txBody>
      </p:sp>
    </p:spTree>
    <p:extLst>
      <p:ext uri="{BB962C8B-B14F-4D97-AF65-F5344CB8AC3E}">
        <p14:creationId xmlns:p14="http://schemas.microsoft.com/office/powerpoint/2010/main" val="6940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2"/>
          <p:cNvGrpSpPr/>
          <p:nvPr/>
        </p:nvGrpSpPr>
        <p:grpSpPr>
          <a:xfrm>
            <a:off x="-650" y="4174300"/>
            <a:ext cx="9144000" cy="883374"/>
            <a:chOff x="-650" y="4174300"/>
            <a:chExt cx="9144000" cy="883374"/>
          </a:xfrm>
        </p:grpSpPr>
        <p:sp>
          <p:nvSpPr>
            <p:cNvPr id="73" name="Google Shape;73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141073" y="4517076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75" name="Google Shape;7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1446" y="4302216"/>
              <a:ext cx="2330074" cy="74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02973" y="4315175"/>
              <a:ext cx="1505572" cy="7424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A picture containing text, poster, graphics, font&#10;&#10;Description automatically generated">
            <a:extLst>
              <a:ext uri="{FF2B5EF4-FFF2-40B4-BE49-F238E27FC236}">
                <a16:creationId xmlns:a16="http://schemas.microsoft.com/office/drawing/2014/main" id="{870E7F97-812D-D66A-7D49-764FB73E0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322" y="4149037"/>
            <a:ext cx="998244" cy="923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4639D-16AD-68F9-7B09-C0B544EF0A1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45" y="4300666"/>
            <a:ext cx="1243469" cy="8630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33EF1CA-DE85-DB27-9DED-F9E849D76615}"/>
              </a:ext>
            </a:extLst>
          </p:cNvPr>
          <p:cNvSpPr txBox="1">
            <a:spLocks/>
          </p:cNvSpPr>
          <p:nvPr/>
        </p:nvSpPr>
        <p:spPr>
          <a:xfrm>
            <a:off x="0" y="-38676"/>
            <a:ext cx="5868143" cy="815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/>
              <a:t>GETTING COMMITMENT</a:t>
            </a:r>
            <a:endParaRPr lang="en-ZA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68E71A-F472-D1EC-74E5-450B834D3DA5}"/>
              </a:ext>
            </a:extLst>
          </p:cNvPr>
          <p:cNvSpPr/>
          <p:nvPr/>
        </p:nvSpPr>
        <p:spPr>
          <a:xfrm>
            <a:off x="-378297" y="384724"/>
            <a:ext cx="6624735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IS ANYTHING STANDING IN YOUR WAY?</a:t>
            </a:r>
          </a:p>
          <a:p>
            <a:pPr algn="ctr"/>
            <a:endParaRPr lang="en-US" sz="1800" b="1" i="1" dirty="0">
              <a:solidFill>
                <a:schemeClr val="tx1"/>
              </a:solidFill>
            </a:endParaRP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IF </a:t>
            </a:r>
            <a:r>
              <a:rPr lang="en-US" sz="1800" b="1" i="1" dirty="0">
                <a:solidFill>
                  <a:srgbClr val="FF0000"/>
                </a:solidFill>
              </a:rPr>
              <a:t>YES</a:t>
            </a:r>
            <a:r>
              <a:rPr lang="en-US" sz="1800" b="1" i="1" dirty="0">
                <a:solidFill>
                  <a:schemeClr val="tx1"/>
                </a:solidFill>
              </a:rPr>
              <a:t> – HANDLE OBJECTION</a:t>
            </a:r>
          </a:p>
          <a:p>
            <a:pPr algn="ctr"/>
            <a:endParaRPr lang="en-US" sz="1800" b="1" i="1" dirty="0">
              <a:solidFill>
                <a:schemeClr val="tx1"/>
              </a:solidFill>
            </a:endParaRP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IF </a:t>
            </a:r>
            <a:r>
              <a:rPr lang="en-US" sz="1800" b="1" i="1" dirty="0">
                <a:solidFill>
                  <a:schemeClr val="accent2"/>
                </a:solidFill>
              </a:rPr>
              <a:t>NO</a:t>
            </a:r>
            <a:r>
              <a:rPr lang="en-US" sz="1800" b="1" i="1" dirty="0">
                <a:solidFill>
                  <a:schemeClr val="tx1"/>
                </a:solidFill>
              </a:rPr>
              <a:t> – MAY WE PROCEED WITH YOUR SUPPORT?</a:t>
            </a:r>
            <a:endParaRPr lang="en-ZA" sz="1800" b="1" i="1" dirty="0">
              <a:solidFill>
                <a:schemeClr val="tx1"/>
              </a:solidFill>
            </a:endParaRPr>
          </a:p>
        </p:txBody>
      </p:sp>
      <p:pic>
        <p:nvPicPr>
          <p:cNvPr id="6" name="Picture 5" descr="Tiedosto:&lt;strong&gt;Traffic&lt;/strong&gt; &lt;strong&gt;light&lt;/strong&gt; &lt;strong&gt;green&lt;/strong&gt; dan 01.svg – Hikipedia">
            <a:extLst>
              <a:ext uri="{FF2B5EF4-FFF2-40B4-BE49-F238E27FC236}">
                <a16:creationId xmlns:a16="http://schemas.microsoft.com/office/drawing/2014/main" id="{C77C78AE-4730-E436-F212-0E4FC4F269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83" y="2192820"/>
            <a:ext cx="1548327" cy="1780576"/>
          </a:xfrm>
          <a:prstGeom prst="rect">
            <a:avLst/>
          </a:prstGeom>
        </p:spPr>
      </p:pic>
      <p:pic>
        <p:nvPicPr>
          <p:cNvPr id="7" name="Picture 6" descr="Boylston Chess Club Weblog: BCC THURSDAY NIGHT SWISS // SLOW AND ...">
            <a:extLst>
              <a:ext uri="{FF2B5EF4-FFF2-40B4-BE49-F238E27FC236}">
                <a16:creationId xmlns:a16="http://schemas.microsoft.com/office/drawing/2014/main" id="{1B5E11FD-BF17-6C59-20AF-CAD7EB59A0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83" y="264713"/>
            <a:ext cx="1548327" cy="17956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BB9B7A-3FFA-1463-C1DE-B14926C654E9}"/>
              </a:ext>
            </a:extLst>
          </p:cNvPr>
          <p:cNvSpPr/>
          <p:nvPr/>
        </p:nvSpPr>
        <p:spPr>
          <a:xfrm>
            <a:off x="216022" y="2764808"/>
            <a:ext cx="5436095" cy="1236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“You can get anything you want in life if you just help enough other people get what they want”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Zig Zigglar</a:t>
            </a:r>
            <a:endParaRPr lang="en-ZA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2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>
            <a:off x="-650" y="0"/>
            <a:ext cx="9144000" cy="41742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75750" y="-63775"/>
            <a:ext cx="449625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" sz="40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Thank</a:t>
            </a:r>
            <a:r>
              <a:rPr lang="en" sz="40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You </a:t>
            </a:r>
            <a:r>
              <a:rPr lang="en" sz="400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&amp; </a:t>
            </a:r>
            <a:r>
              <a:rPr lang="en" sz="4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GOOD LUCK</a:t>
            </a:r>
            <a:endParaRPr lang="en" sz="4000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4" name="Google Shape;94;p4"/>
          <p:cNvGrpSpPr/>
          <p:nvPr/>
        </p:nvGrpSpPr>
        <p:grpSpPr>
          <a:xfrm>
            <a:off x="-650" y="4174300"/>
            <a:ext cx="9144000" cy="883374"/>
            <a:chOff x="-650" y="4174300"/>
            <a:chExt cx="9144000" cy="883374"/>
          </a:xfrm>
        </p:grpSpPr>
        <p:sp>
          <p:nvSpPr>
            <p:cNvPr id="95" name="Google Shape;95;p4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"/>
            <p:cNvSpPr txBox="1"/>
            <p:nvPr/>
          </p:nvSpPr>
          <p:spPr>
            <a:xfrm>
              <a:off x="141073" y="4517076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97" name="Google Shape;97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1446" y="4302216"/>
              <a:ext cx="2330074" cy="74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02973" y="4315175"/>
              <a:ext cx="1505572" cy="7424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9" name="Google Shape;99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7996" y="434984"/>
            <a:ext cx="5166899" cy="3650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WHAT REALLY MATTERS | Susan Lebel Young: Author ...">
            <a:extLst>
              <a:ext uri="{FF2B5EF4-FFF2-40B4-BE49-F238E27FC236}">
                <a16:creationId xmlns:a16="http://schemas.microsoft.com/office/drawing/2014/main" id="{8C8B28E0-C1F8-BA84-4C70-91A70E00D2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6" y="1602471"/>
            <a:ext cx="2922740" cy="22446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9520C0-A6E0-238E-1A88-53E50AC5007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151" y="4212850"/>
            <a:ext cx="1419594" cy="8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2"/>
          <p:cNvGrpSpPr/>
          <p:nvPr/>
        </p:nvGrpSpPr>
        <p:grpSpPr>
          <a:xfrm>
            <a:off x="-650" y="4174300"/>
            <a:ext cx="9144000" cy="883374"/>
            <a:chOff x="-650" y="4174300"/>
            <a:chExt cx="9144000" cy="883374"/>
          </a:xfrm>
        </p:grpSpPr>
        <p:sp>
          <p:nvSpPr>
            <p:cNvPr id="73" name="Google Shape;73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141073" y="4517076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75" name="Google Shape;7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1446" y="4302216"/>
              <a:ext cx="2330074" cy="74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02973" y="4315175"/>
              <a:ext cx="1505572" cy="7424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A picture containing text, poster, graphics, font&#10;&#10;Description automatically generated">
            <a:extLst>
              <a:ext uri="{FF2B5EF4-FFF2-40B4-BE49-F238E27FC236}">
                <a16:creationId xmlns:a16="http://schemas.microsoft.com/office/drawing/2014/main" id="{870E7F97-812D-D66A-7D49-764FB73E0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322" y="4149037"/>
            <a:ext cx="998244" cy="923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4639D-16AD-68F9-7B09-C0B544EF0A1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45" y="4300666"/>
            <a:ext cx="1243469" cy="8630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FB879D1-DFC2-4E7F-ECC4-E4075581ED8C}"/>
              </a:ext>
            </a:extLst>
          </p:cNvPr>
          <p:cNvSpPr txBox="1">
            <a:spLocks/>
          </p:cNvSpPr>
          <p:nvPr/>
        </p:nvSpPr>
        <p:spPr>
          <a:xfrm>
            <a:off x="1152581" y="292969"/>
            <a:ext cx="2874025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/>
              <a:t>CONTENT</a:t>
            </a:r>
            <a:endParaRPr lang="en-ZA" sz="4000" b="1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D76DA55-03E0-67FC-2BC7-54DCF72CFC91}"/>
              </a:ext>
            </a:extLst>
          </p:cNvPr>
          <p:cNvSpPr txBox="1">
            <a:spLocks/>
          </p:cNvSpPr>
          <p:nvPr/>
        </p:nvSpPr>
        <p:spPr>
          <a:xfrm>
            <a:off x="724905" y="1411104"/>
            <a:ext cx="3450089" cy="240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457200">
              <a:buFont typeface="Arial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THE CHALLENGE</a:t>
            </a:r>
          </a:p>
          <a:p>
            <a:pPr indent="-457200">
              <a:buFont typeface="Arial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FEAR</a:t>
            </a:r>
          </a:p>
          <a:p>
            <a:pPr indent="-457200">
              <a:buFont typeface="Arial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TRUST</a:t>
            </a:r>
          </a:p>
          <a:p>
            <a:pPr indent="-457200">
              <a:buFont typeface="Arial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MOTIVATION</a:t>
            </a:r>
          </a:p>
          <a:p>
            <a:pPr indent="-457200">
              <a:buFont typeface="Arial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OBJECTIONS</a:t>
            </a:r>
          </a:p>
          <a:p>
            <a:pPr indent="-457200">
              <a:buFont typeface="Arial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COMMITMENT </a:t>
            </a:r>
          </a:p>
        </p:txBody>
      </p:sp>
      <p:pic>
        <p:nvPicPr>
          <p:cNvPr id="6" name="Picture 5" descr="difficult, sphere meaning, hard, challenging, problematic, 3d ...">
            <a:extLst>
              <a:ext uri="{FF2B5EF4-FFF2-40B4-BE49-F238E27FC236}">
                <a16:creationId xmlns:a16="http://schemas.microsoft.com/office/drawing/2014/main" id="{81B796AE-A244-F80E-67A7-8994D5B080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64" y="956883"/>
            <a:ext cx="2855955" cy="28559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2"/>
          <p:cNvGrpSpPr/>
          <p:nvPr/>
        </p:nvGrpSpPr>
        <p:grpSpPr>
          <a:xfrm>
            <a:off x="-650" y="4174300"/>
            <a:ext cx="9144000" cy="883374"/>
            <a:chOff x="-650" y="4174300"/>
            <a:chExt cx="9144000" cy="883374"/>
          </a:xfrm>
        </p:grpSpPr>
        <p:sp>
          <p:nvSpPr>
            <p:cNvPr id="73" name="Google Shape;73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141073" y="4517076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75" name="Google Shape;7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1446" y="4302216"/>
              <a:ext cx="2330074" cy="74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02973" y="4315175"/>
              <a:ext cx="1505572" cy="7424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A picture containing text, poster, graphics, font&#10;&#10;Description automatically generated">
            <a:extLst>
              <a:ext uri="{FF2B5EF4-FFF2-40B4-BE49-F238E27FC236}">
                <a16:creationId xmlns:a16="http://schemas.microsoft.com/office/drawing/2014/main" id="{870E7F97-812D-D66A-7D49-764FB73E0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322" y="4149037"/>
            <a:ext cx="998244" cy="923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4639D-16AD-68F9-7B09-C0B544EF0A1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45" y="4300666"/>
            <a:ext cx="1243469" cy="8630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309E1F7-5EFD-FB6A-36C2-BC2D1618A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553" y="-143972"/>
            <a:ext cx="3960440" cy="792088"/>
          </a:xfrm>
        </p:spPr>
        <p:txBody>
          <a:bodyPr>
            <a:normAutofit/>
          </a:bodyPr>
          <a:lstStyle/>
          <a:p>
            <a:r>
              <a:rPr lang="en-US" sz="2800" dirty="0"/>
              <a:t>EDP / SDP</a:t>
            </a:r>
            <a:endParaRPr lang="en-ZA" sz="28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26BCFA1-3242-96C4-E114-EB9C42415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90161" y="581359"/>
            <a:ext cx="9523022" cy="309634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Enterprise development / supplier development programmes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</a:rPr>
              <a:t>According to the B-BBEE Commission, the purpose of the Enterprise and Supplier Development (ESD) is:- </a:t>
            </a:r>
          </a:p>
          <a:p>
            <a:pPr algn="ctr"/>
            <a:endParaRPr lang="en-US" sz="1900" dirty="0"/>
          </a:p>
          <a:p>
            <a:pPr algn="ctr"/>
            <a:r>
              <a:rPr lang="en-US" sz="1900" b="1" i="1" dirty="0">
                <a:solidFill>
                  <a:schemeClr val="tx1"/>
                </a:solidFill>
              </a:rPr>
              <a:t>“to promote a conducive environment for creation of sustainable partnerships between Corporate South Africa and black entrepreneurs to enable access and transformation of the value chains.”</a:t>
            </a:r>
          </a:p>
          <a:p>
            <a:endParaRPr lang="en-US" dirty="0"/>
          </a:p>
          <a:p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A2690D-3BA9-01E2-7DED-1BCC8968F617}"/>
              </a:ext>
            </a:extLst>
          </p:cNvPr>
          <p:cNvSpPr/>
          <p:nvPr/>
        </p:nvSpPr>
        <p:spPr>
          <a:xfrm>
            <a:off x="1442976" y="3067044"/>
            <a:ext cx="5942513" cy="9398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CHALLENGE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HOW CAN WE MAKE THIS A ‘HAPPY’ EXPERIENCE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TURN A ‘NEED’ INTO A ‘WANT</a:t>
            </a:r>
            <a:r>
              <a:rPr lang="en-US" sz="1200" b="1" dirty="0">
                <a:solidFill>
                  <a:schemeClr val="bg1"/>
                </a:solidFill>
              </a:rPr>
              <a:t>’</a:t>
            </a:r>
            <a:endParaRPr lang="en-ZA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1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2"/>
          <p:cNvGrpSpPr/>
          <p:nvPr/>
        </p:nvGrpSpPr>
        <p:grpSpPr>
          <a:xfrm>
            <a:off x="-650" y="4174300"/>
            <a:ext cx="9144000" cy="883374"/>
            <a:chOff x="-650" y="4174300"/>
            <a:chExt cx="9144000" cy="883374"/>
          </a:xfrm>
        </p:grpSpPr>
        <p:sp>
          <p:nvSpPr>
            <p:cNvPr id="73" name="Google Shape;73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141073" y="4517076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75" name="Google Shape;7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1446" y="4302216"/>
              <a:ext cx="2330074" cy="74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02973" y="4315175"/>
              <a:ext cx="1505572" cy="7424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A picture containing text, poster, graphics, font&#10;&#10;Description automatically generated">
            <a:extLst>
              <a:ext uri="{FF2B5EF4-FFF2-40B4-BE49-F238E27FC236}">
                <a16:creationId xmlns:a16="http://schemas.microsoft.com/office/drawing/2014/main" id="{870E7F97-812D-D66A-7D49-764FB73E0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322" y="4149037"/>
            <a:ext cx="998244" cy="923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4639D-16AD-68F9-7B09-C0B544EF0A1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45" y="4300666"/>
            <a:ext cx="1243469" cy="8630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230B19-E3C2-A7A8-0F4E-2F774CC2CB1F}"/>
              </a:ext>
            </a:extLst>
          </p:cNvPr>
          <p:cNvSpPr txBox="1">
            <a:spLocks/>
          </p:cNvSpPr>
          <p:nvPr/>
        </p:nvSpPr>
        <p:spPr>
          <a:xfrm>
            <a:off x="1146203" y="208874"/>
            <a:ext cx="6850294" cy="815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/>
              <a:t>HAPPINESS CHEMISTRY</a:t>
            </a:r>
            <a:br>
              <a:rPr lang="en-US" sz="2000" b="1" dirty="0"/>
            </a:br>
            <a:r>
              <a:rPr lang="en-US" sz="2000" b="1" i="1" dirty="0"/>
              <a:t>Stimulating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 +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Neuro Transmitters</a:t>
            </a:r>
            <a:endParaRPr lang="en-ZA" sz="2000" b="1" dirty="0"/>
          </a:p>
        </p:txBody>
      </p:sp>
      <p:pic>
        <p:nvPicPr>
          <p:cNvPr id="5" name="Picture 4" descr="&lt;strong&gt;Mind&lt;/strong&gt;-Body Dualism: What is Consciousness?">
            <a:extLst>
              <a:ext uri="{FF2B5EF4-FFF2-40B4-BE49-F238E27FC236}">
                <a16:creationId xmlns:a16="http://schemas.microsoft.com/office/drawing/2014/main" id="{9E2ADAE5-9520-3519-828F-B25240CF64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429" y="987769"/>
            <a:ext cx="4273748" cy="24039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15E554-2773-07BA-D742-A3B19D012D71}"/>
              </a:ext>
            </a:extLst>
          </p:cNvPr>
          <p:cNvSpPr/>
          <p:nvPr/>
        </p:nvSpPr>
        <p:spPr>
          <a:xfrm>
            <a:off x="438873" y="745281"/>
            <a:ext cx="3168352" cy="1970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The REWARD Chemical</a:t>
            </a:r>
          </a:p>
          <a:p>
            <a:r>
              <a:rPr lang="en-US" sz="1200" b="1" i="1" dirty="0">
                <a:solidFill>
                  <a:srgbClr val="FF0000"/>
                </a:solidFill>
              </a:rPr>
              <a:t>DOPAMINE</a:t>
            </a:r>
          </a:p>
          <a:p>
            <a:pPr marL="285750" indent="-285750">
              <a:buFontTx/>
              <a:buChar char="-"/>
            </a:pPr>
            <a:r>
              <a:rPr lang="en-US" sz="1200" b="1" i="1" dirty="0">
                <a:solidFill>
                  <a:schemeClr val="tx1"/>
                </a:solidFill>
              </a:rPr>
              <a:t>Eating </a:t>
            </a:r>
          </a:p>
          <a:p>
            <a:pPr marL="285750" indent="-285750">
              <a:buFontTx/>
              <a:buChar char="-"/>
            </a:pPr>
            <a:r>
              <a:rPr lang="en-US" sz="1200" b="1" i="1" dirty="0">
                <a:solidFill>
                  <a:schemeClr val="tx1"/>
                </a:solidFill>
              </a:rPr>
              <a:t>Self-care</a:t>
            </a:r>
          </a:p>
          <a:p>
            <a:pPr marL="285750" indent="-285750">
              <a:buFontTx/>
              <a:buChar char="-"/>
            </a:pPr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</a:rPr>
              <a:t>Goal achievement</a:t>
            </a:r>
          </a:p>
          <a:p>
            <a:pPr marL="285750" indent="-285750">
              <a:buFontTx/>
              <a:buChar char="-"/>
            </a:pPr>
            <a:r>
              <a:rPr lang="en-US" sz="1200" b="1" i="1" dirty="0">
                <a:solidFill>
                  <a:schemeClr val="tx1"/>
                </a:solidFill>
              </a:rPr>
              <a:t>Task completion</a:t>
            </a:r>
          </a:p>
          <a:p>
            <a:endParaRPr lang="en-ZA" b="1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84325-6B09-51CF-233B-6F9C0D1AFDB0}"/>
              </a:ext>
            </a:extLst>
          </p:cNvPr>
          <p:cNvSpPr/>
          <p:nvPr/>
        </p:nvSpPr>
        <p:spPr>
          <a:xfrm>
            <a:off x="7191545" y="622852"/>
            <a:ext cx="3384376" cy="1970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The MOOD </a:t>
            </a:r>
            <a:r>
              <a:rPr lang="en-US" sz="1200" b="1" dirty="0" err="1">
                <a:solidFill>
                  <a:schemeClr val="tx1"/>
                </a:solidFill>
              </a:rPr>
              <a:t>Stabiliser</a:t>
            </a:r>
            <a:endParaRPr lang="en-US" sz="1200" b="1" dirty="0">
              <a:solidFill>
                <a:schemeClr val="tx1"/>
              </a:solidFill>
            </a:endParaRPr>
          </a:p>
          <a:p>
            <a:r>
              <a:rPr lang="en-US" sz="1200" b="1" i="1" dirty="0">
                <a:solidFill>
                  <a:srgbClr val="FF0000"/>
                </a:solidFill>
              </a:rPr>
              <a:t>SERATONIN</a:t>
            </a:r>
          </a:p>
          <a:p>
            <a:pPr marL="285750" indent="-285750">
              <a:buFontTx/>
              <a:buChar char="-"/>
            </a:pPr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</a:rPr>
              <a:t>Mindfulness</a:t>
            </a:r>
          </a:p>
          <a:p>
            <a:pPr marL="285750" indent="-285750">
              <a:buFontTx/>
              <a:buChar char="-"/>
            </a:pPr>
            <a:r>
              <a:rPr lang="en-US" sz="1200" b="1" i="1" dirty="0">
                <a:solidFill>
                  <a:schemeClr val="tx1"/>
                </a:solidFill>
              </a:rPr>
              <a:t>Sun</a:t>
            </a:r>
          </a:p>
          <a:p>
            <a:pPr marL="285750" indent="-285750">
              <a:buFontTx/>
              <a:buChar char="-"/>
            </a:pPr>
            <a:r>
              <a:rPr lang="en-US" sz="1200" b="1" i="1" dirty="0">
                <a:solidFill>
                  <a:schemeClr val="tx1"/>
                </a:solidFill>
              </a:rPr>
              <a:t>Nature</a:t>
            </a:r>
          </a:p>
          <a:p>
            <a:pPr marL="285750" indent="-285750">
              <a:buFontTx/>
              <a:buChar char="-"/>
            </a:pPr>
            <a:r>
              <a:rPr lang="en-US" sz="1200" b="1" i="1" dirty="0">
                <a:solidFill>
                  <a:schemeClr val="tx1"/>
                </a:solidFill>
              </a:rPr>
              <a:t>Meditation</a:t>
            </a:r>
          </a:p>
          <a:p>
            <a:pPr marL="285750" indent="-285750">
              <a:buFontTx/>
              <a:buChar char="-"/>
            </a:pP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E37F8D-7268-BD54-C915-B70BDF9E3903}"/>
              </a:ext>
            </a:extLst>
          </p:cNvPr>
          <p:cNvSpPr/>
          <p:nvPr/>
        </p:nvSpPr>
        <p:spPr>
          <a:xfrm>
            <a:off x="7138348" y="2130278"/>
            <a:ext cx="3384374" cy="1872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The LOVE Hormone</a:t>
            </a:r>
          </a:p>
          <a:p>
            <a:r>
              <a:rPr lang="en-US" sz="1200" b="1" i="1" dirty="0">
                <a:solidFill>
                  <a:srgbClr val="FF0000"/>
                </a:solidFill>
              </a:rPr>
              <a:t>OXYTOCIN</a:t>
            </a:r>
          </a:p>
          <a:p>
            <a:pPr marL="285750" indent="-285750">
              <a:buFontTx/>
              <a:buChar char="-"/>
            </a:pPr>
            <a:r>
              <a:rPr lang="en-US" sz="1200" b="1" i="1" dirty="0" err="1">
                <a:solidFill>
                  <a:schemeClr val="tx1"/>
                </a:solidFill>
              </a:rPr>
              <a:t>Socialising</a:t>
            </a:r>
            <a:endParaRPr lang="en-US" sz="1200" b="1" i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</a:rPr>
              <a:t>Helping Others</a:t>
            </a:r>
          </a:p>
          <a:p>
            <a:pPr marL="285750" indent="-285750">
              <a:buFontTx/>
              <a:buChar char="-"/>
            </a:pPr>
            <a:r>
              <a:rPr lang="en-US" sz="1200" b="1" i="1" dirty="0">
                <a:solidFill>
                  <a:schemeClr val="tx1"/>
                </a:solidFill>
              </a:rPr>
              <a:t>Touch</a:t>
            </a:r>
          </a:p>
          <a:p>
            <a:pPr marL="285750" indent="-285750">
              <a:buFontTx/>
              <a:buChar char="-"/>
            </a:pPr>
            <a:r>
              <a:rPr lang="en-US" sz="1200" b="1" i="1" dirty="0">
                <a:solidFill>
                  <a:schemeClr val="tx1"/>
                </a:solidFill>
              </a:rPr>
              <a:t>Petting Animals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623ADC-FF46-02B8-4D15-60B9FEDB8427}"/>
              </a:ext>
            </a:extLst>
          </p:cNvPr>
          <p:cNvSpPr/>
          <p:nvPr/>
        </p:nvSpPr>
        <p:spPr>
          <a:xfrm>
            <a:off x="438873" y="2282859"/>
            <a:ext cx="3312368" cy="18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The PAINKILLER</a:t>
            </a:r>
          </a:p>
          <a:p>
            <a:r>
              <a:rPr lang="en-US" sz="1200" b="1" i="1" dirty="0">
                <a:solidFill>
                  <a:srgbClr val="FF0000"/>
                </a:solidFill>
              </a:rPr>
              <a:t>ENDORPHIN</a:t>
            </a:r>
          </a:p>
          <a:p>
            <a:pPr marL="285750" indent="-285750">
              <a:buFontTx/>
              <a:buChar char="-"/>
            </a:pPr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</a:rPr>
              <a:t>Laughter</a:t>
            </a:r>
          </a:p>
          <a:p>
            <a:pPr marL="285750" indent="-285750">
              <a:buFontTx/>
              <a:buChar char="-"/>
            </a:pPr>
            <a:r>
              <a:rPr lang="en-US" sz="1200" b="1" i="1" dirty="0">
                <a:solidFill>
                  <a:schemeClr val="tx1"/>
                </a:solidFill>
              </a:rPr>
              <a:t>Exercise</a:t>
            </a:r>
          </a:p>
          <a:p>
            <a:pPr marL="285750" indent="-285750">
              <a:buFontTx/>
              <a:buChar char="-"/>
            </a:pPr>
            <a:r>
              <a:rPr lang="en-US" sz="1200" b="1" i="1" dirty="0">
                <a:solidFill>
                  <a:schemeClr val="tx1"/>
                </a:solidFill>
              </a:rPr>
              <a:t>Music</a:t>
            </a:r>
          </a:p>
          <a:p>
            <a:pPr marL="285750" indent="-285750">
              <a:buFontTx/>
              <a:buChar char="-"/>
            </a:pPr>
            <a:r>
              <a:rPr lang="en-US" sz="1200" b="1" i="1" dirty="0">
                <a:solidFill>
                  <a:schemeClr val="tx1"/>
                </a:solidFill>
              </a:rPr>
              <a:t>Movies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192E26-D93F-5290-2E2A-431112B98B80}"/>
              </a:ext>
            </a:extLst>
          </p:cNvPr>
          <p:cNvSpPr/>
          <p:nvPr/>
        </p:nvSpPr>
        <p:spPr>
          <a:xfrm>
            <a:off x="6830029" y="2331142"/>
            <a:ext cx="2204357" cy="1128477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1072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2"/>
          <p:cNvGrpSpPr/>
          <p:nvPr/>
        </p:nvGrpSpPr>
        <p:grpSpPr>
          <a:xfrm>
            <a:off x="-650" y="4174300"/>
            <a:ext cx="9144000" cy="883374"/>
            <a:chOff x="-650" y="4174300"/>
            <a:chExt cx="9144000" cy="883374"/>
          </a:xfrm>
        </p:grpSpPr>
        <p:sp>
          <p:nvSpPr>
            <p:cNvPr id="73" name="Google Shape;73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141073" y="4517076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75" name="Google Shape;7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1446" y="4302216"/>
              <a:ext cx="2330074" cy="74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02973" y="4315175"/>
              <a:ext cx="1505572" cy="7424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A picture containing text, poster, graphics, font&#10;&#10;Description automatically generated">
            <a:extLst>
              <a:ext uri="{FF2B5EF4-FFF2-40B4-BE49-F238E27FC236}">
                <a16:creationId xmlns:a16="http://schemas.microsoft.com/office/drawing/2014/main" id="{870E7F97-812D-D66A-7D49-764FB73E0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322" y="4149037"/>
            <a:ext cx="998244" cy="923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4639D-16AD-68F9-7B09-C0B544EF0A1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45" y="4300666"/>
            <a:ext cx="1243469" cy="8630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AE4D08-4929-0922-E053-84F546E21DEA}"/>
              </a:ext>
            </a:extLst>
          </p:cNvPr>
          <p:cNvSpPr txBox="1">
            <a:spLocks/>
          </p:cNvSpPr>
          <p:nvPr/>
        </p:nvSpPr>
        <p:spPr>
          <a:xfrm>
            <a:off x="1025210" y="-50867"/>
            <a:ext cx="7092279" cy="59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/>
              <a:t>EDP / SDP : STAKEHOLDER PRO’s &amp; CON’s </a:t>
            </a:r>
            <a:endParaRPr lang="en-ZA" sz="1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6EDA1A-FE7D-F994-72B3-BFCD6BB13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168651"/>
              </p:ext>
            </p:extLst>
          </p:nvPr>
        </p:nvGraphicFramePr>
        <p:xfrm>
          <a:off x="289513" y="466954"/>
          <a:ext cx="8563672" cy="324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918">
                  <a:extLst>
                    <a:ext uri="{9D8B030D-6E8A-4147-A177-3AD203B41FA5}">
                      <a16:colId xmlns:a16="http://schemas.microsoft.com/office/drawing/2014/main" val="3482935313"/>
                    </a:ext>
                  </a:extLst>
                </a:gridCol>
                <a:gridCol w="2140918">
                  <a:extLst>
                    <a:ext uri="{9D8B030D-6E8A-4147-A177-3AD203B41FA5}">
                      <a16:colId xmlns:a16="http://schemas.microsoft.com/office/drawing/2014/main" val="3116525102"/>
                    </a:ext>
                  </a:extLst>
                </a:gridCol>
                <a:gridCol w="2140918">
                  <a:extLst>
                    <a:ext uri="{9D8B030D-6E8A-4147-A177-3AD203B41FA5}">
                      <a16:colId xmlns:a16="http://schemas.microsoft.com/office/drawing/2014/main" val="3192841323"/>
                    </a:ext>
                  </a:extLst>
                </a:gridCol>
                <a:gridCol w="2140918">
                  <a:extLst>
                    <a:ext uri="{9D8B030D-6E8A-4147-A177-3AD203B41FA5}">
                      <a16:colId xmlns:a16="http://schemas.microsoft.com/office/drawing/2014/main" val="1177191834"/>
                    </a:ext>
                  </a:extLst>
                </a:gridCol>
              </a:tblGrid>
              <a:tr h="39403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STAKEHOLDER</a:t>
                      </a:r>
                      <a:endParaRPr lang="en-ZA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MAIN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PREJUDICES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PAIN POINTS</a:t>
                      </a:r>
                      <a:endParaRPr lang="en-ZA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IMPACT WANTS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MOOD STABILISERS</a:t>
                      </a:r>
                      <a:endParaRPr lang="en-ZA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FF00"/>
                          </a:solidFill>
                        </a:rPr>
                        <a:t>REQUIREMENTS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REWARDS</a:t>
                      </a:r>
                      <a:endParaRPr lang="en-ZA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88292"/>
                  </a:ext>
                </a:extLst>
              </a:tr>
              <a:tr h="5066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EDP SPONSOR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No Choice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Unproductive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Expensive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ROI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Results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Brand</a:t>
                      </a:r>
                      <a:r>
                        <a:rPr lang="en-US" sz="1000" baseline="0" dirty="0"/>
                        <a:t> exposure</a:t>
                      </a:r>
                      <a:endParaRPr lang="en-ZA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Achieve standards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Feedback on results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Marketing platforms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892381"/>
                  </a:ext>
                </a:extLst>
              </a:tr>
              <a:tr h="5066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EDP MANAGERS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Indirect benefits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Proving value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Effort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/>
                        <a:t>ROI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/>
                        <a:t>Results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/>
                        <a:t>Reports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Value measurement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Facilitation support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Personal recognition</a:t>
                      </a:r>
                      <a:endParaRPr lang="en-ZA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029411"/>
                  </a:ext>
                </a:extLst>
              </a:tr>
              <a:tr h="57239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BENEFICIARY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OWNERS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Time</a:t>
                      </a:r>
                      <a:r>
                        <a:rPr lang="en-US" sz="1000" baseline="0" dirty="0"/>
                        <a:t> required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/>
                        <a:t>Leadership facilitation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/>
                        <a:t>Limited value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Measurable</a:t>
                      </a:r>
                      <a:r>
                        <a:rPr lang="en-US" sz="1000" baseline="0" dirty="0"/>
                        <a:t> improvement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/>
                        <a:t>Application support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/>
                        <a:t>Specific referencing</a:t>
                      </a:r>
                      <a:endParaRPr lang="en-ZA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Value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targeting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Extended support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Bespoke application</a:t>
                      </a:r>
                      <a:endParaRPr lang="en-ZA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56777"/>
                  </a:ext>
                </a:extLst>
              </a:tr>
              <a:tr h="57239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BENEFICIARY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EMPLOYEES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Forced participation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Effort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Limited</a:t>
                      </a:r>
                      <a:r>
                        <a:rPr lang="en-US" sz="1000" baseline="0" dirty="0"/>
                        <a:t> value</a:t>
                      </a:r>
                      <a:endParaRPr lang="en-ZA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Minimal effort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AHA learning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Career support</a:t>
                      </a:r>
                      <a:endParaRPr lang="en-ZA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Simplicity &amp; ease</a:t>
                      </a:r>
                      <a:endParaRPr lang="en-ZA" sz="1000" b="1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Workbooks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&amp; exercises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Certification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298048"/>
                  </a:ext>
                </a:extLst>
              </a:tr>
              <a:tr h="57239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SUPPLIERS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Poor</a:t>
                      </a:r>
                      <a:r>
                        <a:rPr lang="en-US" sz="1000" baseline="0" dirty="0"/>
                        <a:t> commitment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/>
                        <a:t>Constant Rescheduling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/>
                        <a:t>Tick box attitudes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Application effort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Value acknowledgement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Recall</a:t>
                      </a:r>
                      <a:r>
                        <a:rPr lang="en-US" sz="1000" baseline="0" dirty="0"/>
                        <a:t> opportunities</a:t>
                      </a:r>
                      <a:endParaRPr lang="en-ZA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Income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Outcomes achieved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Repeat work</a:t>
                      </a:r>
                      <a:endParaRPr lang="en-ZA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00918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526D3D5-F511-1820-E4F4-9355147B32FE}"/>
              </a:ext>
            </a:extLst>
          </p:cNvPr>
          <p:cNvSpPr/>
          <p:nvPr/>
        </p:nvSpPr>
        <p:spPr>
          <a:xfrm>
            <a:off x="234386" y="3685356"/>
            <a:ext cx="8673926" cy="4592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DESIGN CRITERIA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</a:rPr>
              <a:t>Goals /  Support / Business Specific (Mindfulness) / Measurement /  Fun / Feedback / Recognition</a:t>
            </a:r>
            <a:endParaRPr lang="en-ZA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2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2"/>
          <p:cNvGrpSpPr/>
          <p:nvPr/>
        </p:nvGrpSpPr>
        <p:grpSpPr>
          <a:xfrm>
            <a:off x="-650" y="4174300"/>
            <a:ext cx="9144000" cy="883374"/>
            <a:chOff x="-650" y="4174300"/>
            <a:chExt cx="9144000" cy="883374"/>
          </a:xfrm>
        </p:grpSpPr>
        <p:sp>
          <p:nvSpPr>
            <p:cNvPr id="73" name="Google Shape;73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141073" y="4517076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75" name="Google Shape;7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1446" y="4302216"/>
              <a:ext cx="2330074" cy="74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02973" y="4315175"/>
              <a:ext cx="1505572" cy="7424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A picture containing text, poster, graphics, font&#10;&#10;Description automatically generated">
            <a:extLst>
              <a:ext uri="{FF2B5EF4-FFF2-40B4-BE49-F238E27FC236}">
                <a16:creationId xmlns:a16="http://schemas.microsoft.com/office/drawing/2014/main" id="{870E7F97-812D-D66A-7D49-764FB73E0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322" y="4149037"/>
            <a:ext cx="998244" cy="923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4639D-16AD-68F9-7B09-C0B544EF0A1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45" y="4300666"/>
            <a:ext cx="1243469" cy="8630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0A63D38-8424-6A60-2A58-147B3289B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352" y="156866"/>
            <a:ext cx="3413290" cy="11261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WANT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versus</a:t>
            </a:r>
            <a:r>
              <a:rPr lang="en-US" sz="2400" b="1" dirty="0">
                <a:solidFill>
                  <a:srgbClr val="FF0000"/>
                </a:solidFill>
              </a:rPr>
              <a:t> NEED</a:t>
            </a:r>
            <a:br>
              <a:rPr lang="en-US" sz="4800" b="1" dirty="0"/>
            </a:br>
            <a:r>
              <a:rPr lang="en-US" sz="1800" b="1" dirty="0"/>
              <a:t>WHAT MAKES PEOPLE </a:t>
            </a:r>
            <a:br>
              <a:rPr lang="en-US" sz="4800" b="1" dirty="0"/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want to invest?</a:t>
            </a:r>
            <a:endParaRPr lang="en-Z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6D904F9-049C-50BD-9572-FA593B9F8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04" y="684005"/>
            <a:ext cx="8147087" cy="2166020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sz="1900" b="1" dirty="0">
              <a:solidFill>
                <a:schemeClr val="tx1"/>
              </a:solidFill>
            </a:endParaRPr>
          </a:p>
          <a:p>
            <a:pPr algn="l"/>
            <a:endParaRPr lang="en-US" sz="19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Desirable human traits =</a:t>
            </a: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</a:rPr>
              <a:t> fitness </a:t>
            </a:r>
            <a:r>
              <a:rPr lang="en-US" sz="1900" b="1" dirty="0">
                <a:solidFill>
                  <a:schemeClr val="tx1"/>
                </a:solidFill>
              </a:rPr>
              <a:t>indicators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</a:rPr>
              <a:t>symbolism</a:t>
            </a:r>
            <a:r>
              <a:rPr lang="en-US" sz="1900" b="1" dirty="0">
                <a:solidFill>
                  <a:schemeClr val="tx1"/>
                </a:solidFill>
              </a:rPr>
              <a:t>  v  materialism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the </a:t>
            </a: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</a:rPr>
              <a:t>signals</a:t>
            </a:r>
            <a:r>
              <a:rPr lang="en-US" sz="1900" b="1" dirty="0">
                <a:solidFill>
                  <a:schemeClr val="tx1"/>
                </a:solidFill>
              </a:rPr>
              <a:t> people send each other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</a:t>
            </a:r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FAA022-15A6-8812-1B9A-7917C734C1A0}"/>
              </a:ext>
            </a:extLst>
          </p:cNvPr>
          <p:cNvSpPr/>
          <p:nvPr/>
        </p:nvSpPr>
        <p:spPr>
          <a:xfrm>
            <a:off x="90621" y="2089674"/>
            <a:ext cx="568565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EDP / SDP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WHAT ARE  FITNESS INDICATORS?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WHAT IS YOUR SYMBOLIC MESSAGING  SIGNAL</a:t>
            </a:r>
            <a:r>
              <a:rPr lang="en-US" b="1" i="1" dirty="0"/>
              <a:t>?</a:t>
            </a:r>
          </a:p>
        </p:txBody>
      </p:sp>
      <p:pic>
        <p:nvPicPr>
          <p:cNvPr id="7" name="Picture 6" descr="TRIBEWORK: The Fruits of Trust, Intimacy and &lt;strong&gt;Fairness&lt;/strong&gt;">
            <a:extLst>
              <a:ext uri="{FF2B5EF4-FFF2-40B4-BE49-F238E27FC236}">
                <a16:creationId xmlns:a16="http://schemas.microsoft.com/office/drawing/2014/main" id="{BBE0A198-210D-60E1-BC99-545525BEFC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61" y="2633433"/>
            <a:ext cx="1299994" cy="1296248"/>
          </a:xfrm>
          <a:prstGeom prst="rect">
            <a:avLst/>
          </a:prstGeom>
        </p:spPr>
      </p:pic>
      <p:pic>
        <p:nvPicPr>
          <p:cNvPr id="8" name="Picture 7" descr="Buenhabit: La magia del &lt;strong&gt;Empowerment&lt;/strong&gt;. Resistencias y etapas">
            <a:extLst>
              <a:ext uri="{FF2B5EF4-FFF2-40B4-BE49-F238E27FC236}">
                <a16:creationId xmlns:a16="http://schemas.microsoft.com/office/drawing/2014/main" id="{DFD6529D-984E-7963-EC07-64A669DF3D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898" y="607809"/>
            <a:ext cx="1361472" cy="1361472"/>
          </a:xfrm>
          <a:prstGeom prst="rect">
            <a:avLst/>
          </a:prstGeom>
        </p:spPr>
      </p:pic>
      <p:pic>
        <p:nvPicPr>
          <p:cNvPr id="9" name="Picture 8" descr="Learn School Hands · Free photo on Pixabay">
            <a:extLst>
              <a:ext uri="{FF2B5EF4-FFF2-40B4-BE49-F238E27FC236}">
                <a16:creationId xmlns:a16="http://schemas.microsoft.com/office/drawing/2014/main" id="{905A9CA7-3F07-8F50-137E-5E04DB0409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56" y="2715867"/>
            <a:ext cx="1800824" cy="1095501"/>
          </a:xfrm>
          <a:prstGeom prst="rect">
            <a:avLst/>
          </a:prstGeom>
        </p:spPr>
      </p:pic>
      <p:pic>
        <p:nvPicPr>
          <p:cNvPr id="10" name="Picture 9" descr="&lt;strong&gt;Empowerment&lt;/strong&gt; | Ariel Arrieta [D-MKTG]">
            <a:extLst>
              <a:ext uri="{FF2B5EF4-FFF2-40B4-BE49-F238E27FC236}">
                <a16:creationId xmlns:a16="http://schemas.microsoft.com/office/drawing/2014/main" id="{DBE02D4C-5450-5615-155A-379EC8ED39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04" y="1421122"/>
            <a:ext cx="1173915" cy="1163045"/>
          </a:xfrm>
          <a:prstGeom prst="rect">
            <a:avLst/>
          </a:prstGeom>
        </p:spPr>
      </p:pic>
      <p:pic>
        <p:nvPicPr>
          <p:cNvPr id="11" name="Picture 10" descr="&lt;strong&gt;Graduation&lt;/strong&gt; Cap Vector | Free Vector Art at Vecteezy!">
            <a:extLst>
              <a:ext uri="{FF2B5EF4-FFF2-40B4-BE49-F238E27FC236}">
                <a16:creationId xmlns:a16="http://schemas.microsoft.com/office/drawing/2014/main" id="{6D6D662D-0649-1681-F1F7-678969CC6A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47" y="333055"/>
            <a:ext cx="1597272" cy="11180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479D71-6279-4E3D-5151-E0462E126708}"/>
              </a:ext>
            </a:extLst>
          </p:cNvPr>
          <p:cNvSpPr/>
          <p:nvPr/>
        </p:nvSpPr>
        <p:spPr>
          <a:xfrm>
            <a:off x="858563" y="3432769"/>
            <a:ext cx="2994391" cy="6400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OXYTOCIN </a:t>
            </a:r>
          </a:p>
          <a:p>
            <a:pPr algn="ctr"/>
            <a:r>
              <a:rPr lang="en-US" b="1" i="1" dirty="0">
                <a:solidFill>
                  <a:srgbClr val="FFFF00"/>
                </a:solidFill>
              </a:rPr>
              <a:t>Helping Others</a:t>
            </a:r>
            <a:endParaRPr lang="en-ZA" b="1" i="1" dirty="0">
              <a:solidFill>
                <a:srgbClr val="FFFF00"/>
              </a:solidFill>
            </a:endParaRPr>
          </a:p>
        </p:txBody>
      </p:sp>
      <p:pic>
        <p:nvPicPr>
          <p:cNvPr id="14" name="Picture 13" descr="Clipart - &lt;strong&gt;heart&lt;/strong&gt;">
            <a:extLst>
              <a:ext uri="{FF2B5EF4-FFF2-40B4-BE49-F238E27FC236}">
                <a16:creationId xmlns:a16="http://schemas.microsoft.com/office/drawing/2014/main" id="{C2F816F9-5327-B578-3251-5AADDA0344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77" y="3166796"/>
            <a:ext cx="1173915" cy="1190056"/>
          </a:xfrm>
          <a:prstGeom prst="rect">
            <a:avLst/>
          </a:prstGeom>
        </p:spPr>
      </p:pic>
      <p:pic>
        <p:nvPicPr>
          <p:cNvPr id="15" name="Picture 14" descr="Achieving Target Strategy Free Stock Photo - Public Domain Pictures">
            <a:extLst>
              <a:ext uri="{FF2B5EF4-FFF2-40B4-BE49-F238E27FC236}">
                <a16:creationId xmlns:a16="http://schemas.microsoft.com/office/drawing/2014/main" id="{0396FF25-3F18-104E-73F0-DE0EA1730B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72" y="104973"/>
            <a:ext cx="1709356" cy="114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7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2"/>
          <p:cNvGrpSpPr/>
          <p:nvPr/>
        </p:nvGrpSpPr>
        <p:grpSpPr>
          <a:xfrm>
            <a:off x="-650" y="4174300"/>
            <a:ext cx="9144000" cy="883374"/>
            <a:chOff x="-650" y="4174300"/>
            <a:chExt cx="9144000" cy="883374"/>
          </a:xfrm>
        </p:grpSpPr>
        <p:sp>
          <p:nvSpPr>
            <p:cNvPr id="73" name="Google Shape;73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141073" y="4517076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75" name="Google Shape;7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1446" y="4302216"/>
              <a:ext cx="2330074" cy="74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02973" y="4315175"/>
              <a:ext cx="1505572" cy="7424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A picture containing text, poster, graphics, font&#10;&#10;Description automatically generated">
            <a:extLst>
              <a:ext uri="{FF2B5EF4-FFF2-40B4-BE49-F238E27FC236}">
                <a16:creationId xmlns:a16="http://schemas.microsoft.com/office/drawing/2014/main" id="{870E7F97-812D-D66A-7D49-764FB73E0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322" y="4149037"/>
            <a:ext cx="998244" cy="923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4639D-16AD-68F9-7B09-C0B544EF0A1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45" y="4300666"/>
            <a:ext cx="1243469" cy="8630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963BCFE-064E-0E39-5ACB-6ADE6FC09350}"/>
              </a:ext>
            </a:extLst>
          </p:cNvPr>
          <p:cNvSpPr txBox="1">
            <a:spLocks/>
          </p:cNvSpPr>
          <p:nvPr/>
        </p:nvSpPr>
        <p:spPr>
          <a:xfrm>
            <a:off x="527263" y="-135456"/>
            <a:ext cx="7956375" cy="67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/>
              <a:t>FEELINGS – Their Limbic Response</a:t>
            </a:r>
            <a:endParaRPr lang="en-ZA" sz="1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B56D6A-73BB-8874-F4B0-1C0B30EBD606}"/>
              </a:ext>
            </a:extLst>
          </p:cNvPr>
          <p:cNvSpPr/>
          <p:nvPr/>
        </p:nvSpPr>
        <p:spPr>
          <a:xfrm>
            <a:off x="70888" y="482400"/>
            <a:ext cx="7027235" cy="30104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UNDERSTAND THEIR PRIMAL FEELINGS</a:t>
            </a:r>
          </a:p>
          <a:p>
            <a:pPr algn="ctr"/>
            <a:endParaRPr lang="en-US" b="1" i="1" dirty="0">
              <a:solidFill>
                <a:schemeClr val="bg1"/>
              </a:solidFill>
            </a:endParaRP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* The desire that leads to an intention (predation, pursuit or ownership) </a:t>
            </a:r>
            <a:r>
              <a:rPr lang="en-US" b="1" i="1" u="sng" dirty="0">
                <a:solidFill>
                  <a:schemeClr val="bg1"/>
                </a:solidFill>
              </a:rPr>
              <a:t>cannot be measured logically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Don’t feed them Logic!!</a:t>
            </a:r>
          </a:p>
          <a:p>
            <a:pPr algn="ctr"/>
            <a:endParaRPr lang="en-US" b="1" i="1" dirty="0">
              <a:solidFill>
                <a:schemeClr val="bg1"/>
              </a:solidFill>
            </a:endParaRP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* ‘Spin a web’ of sensual subtlety to engage feelings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Feed them Stories!!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EMOTIONS</a:t>
            </a:r>
            <a:r>
              <a:rPr lang="en-US" dirty="0">
                <a:solidFill>
                  <a:schemeClr val="bg1"/>
                </a:solidFill>
              </a:rPr>
              <a:t> are more persuasive than </a:t>
            </a:r>
            <a:r>
              <a:rPr lang="en-US" b="1" dirty="0">
                <a:solidFill>
                  <a:schemeClr val="bg1"/>
                </a:solidFill>
              </a:rPr>
              <a:t>FACTS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b="1" dirty="0">
                <a:solidFill>
                  <a:schemeClr val="bg1"/>
                </a:solidFill>
              </a:rPr>
              <a:t>VISION</a:t>
            </a:r>
            <a:r>
              <a:rPr lang="en-US" dirty="0">
                <a:solidFill>
                  <a:schemeClr val="bg1"/>
                </a:solidFill>
              </a:rPr>
              <a:t> is more influential than </a:t>
            </a:r>
            <a:r>
              <a:rPr lang="en-US" b="1" dirty="0">
                <a:solidFill>
                  <a:schemeClr val="bg1"/>
                </a:solidFill>
              </a:rPr>
              <a:t>MISSION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YOU CANNOT BORE SOMEONE INTO SAYING “YES”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06D306-9219-9C87-7238-4AD2906B3B84}"/>
              </a:ext>
            </a:extLst>
          </p:cNvPr>
          <p:cNvSpPr/>
          <p:nvPr/>
        </p:nvSpPr>
        <p:spPr>
          <a:xfrm>
            <a:off x="7098123" y="495093"/>
            <a:ext cx="2030456" cy="1055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EVERYTHING YOU DO IS A MATTER OF PRESENTATION AND PERSUASION!!</a:t>
            </a:r>
            <a:endParaRPr lang="en-ZA" b="1" dirty="0">
              <a:solidFill>
                <a:srgbClr val="FFF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8820A3-7BC7-8B3A-A4A1-08CAC96B35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97" y="1816113"/>
            <a:ext cx="2790015" cy="20925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A9B630-060F-5BBB-E89D-60F6FA551113}"/>
              </a:ext>
            </a:extLst>
          </p:cNvPr>
          <p:cNvSpPr/>
          <p:nvPr/>
        </p:nvSpPr>
        <p:spPr>
          <a:xfrm>
            <a:off x="90055" y="3542591"/>
            <a:ext cx="7177272" cy="5293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At APPLE COMPUTERS product development must </a:t>
            </a:r>
            <a:r>
              <a:rPr lang="en-US" b="1" dirty="0">
                <a:solidFill>
                  <a:srgbClr val="FFFF00"/>
                </a:solidFill>
              </a:rPr>
              <a:t>engage the senses </a:t>
            </a:r>
            <a:r>
              <a:rPr lang="en-US" b="1" dirty="0"/>
              <a:t>before it can gratify the intellect 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62986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2"/>
          <p:cNvGrpSpPr/>
          <p:nvPr/>
        </p:nvGrpSpPr>
        <p:grpSpPr>
          <a:xfrm>
            <a:off x="-650" y="4174300"/>
            <a:ext cx="9144000" cy="883374"/>
            <a:chOff x="-650" y="4174300"/>
            <a:chExt cx="9144000" cy="883374"/>
          </a:xfrm>
        </p:grpSpPr>
        <p:sp>
          <p:nvSpPr>
            <p:cNvPr id="73" name="Google Shape;73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141073" y="4517076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75" name="Google Shape;7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1446" y="4302216"/>
              <a:ext cx="2330074" cy="74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02973" y="4315175"/>
              <a:ext cx="1505572" cy="7424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A picture containing text, poster, graphics, font&#10;&#10;Description automatically generated">
            <a:extLst>
              <a:ext uri="{FF2B5EF4-FFF2-40B4-BE49-F238E27FC236}">
                <a16:creationId xmlns:a16="http://schemas.microsoft.com/office/drawing/2014/main" id="{870E7F97-812D-D66A-7D49-764FB73E0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322" y="4149037"/>
            <a:ext cx="998244" cy="923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4639D-16AD-68F9-7B09-C0B544EF0A1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45" y="4300666"/>
            <a:ext cx="1243469" cy="8630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A4FA7CE-7E2C-405C-A061-171DE0ED6173}"/>
              </a:ext>
            </a:extLst>
          </p:cNvPr>
          <p:cNvSpPr txBox="1">
            <a:spLocks/>
          </p:cNvSpPr>
          <p:nvPr/>
        </p:nvSpPr>
        <p:spPr>
          <a:xfrm>
            <a:off x="-294945" y="9905"/>
            <a:ext cx="8532439" cy="74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/>
              <a:t>A PROCESS for PERSUASION</a:t>
            </a:r>
            <a:endParaRPr lang="en-ZA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F265-1E88-D13F-871F-057B5980D593}"/>
              </a:ext>
            </a:extLst>
          </p:cNvPr>
          <p:cNvSpPr/>
          <p:nvPr/>
        </p:nvSpPr>
        <p:spPr>
          <a:xfrm>
            <a:off x="1654526" y="1019325"/>
            <a:ext cx="52920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/>
              <a:t>DISSOLVE THEIR PRIMARY FEAR</a:t>
            </a:r>
          </a:p>
          <a:p>
            <a:pPr marL="342900" indent="-342900">
              <a:buAutoNum type="arabicPeriod"/>
            </a:pPr>
            <a:r>
              <a:rPr lang="en-US" sz="1600" b="1" dirty="0"/>
              <a:t>DEVELOP TRUST</a:t>
            </a:r>
          </a:p>
          <a:p>
            <a:pPr marL="342900" indent="-342900">
              <a:buAutoNum type="arabicPeriod"/>
            </a:pPr>
            <a:r>
              <a:rPr lang="en-US" sz="1600" b="1" dirty="0"/>
              <a:t>PROVIDE MOTIVATION</a:t>
            </a:r>
          </a:p>
          <a:p>
            <a:pPr marL="342900" indent="-342900">
              <a:buAutoNum type="arabicPeriod"/>
            </a:pPr>
            <a:r>
              <a:rPr lang="en-US" sz="1600" b="1" dirty="0"/>
              <a:t>HANDLE THEIR OBJECTIONS</a:t>
            </a:r>
          </a:p>
          <a:p>
            <a:pPr marL="342900" indent="-342900">
              <a:buAutoNum type="arabicPeriod"/>
            </a:pPr>
            <a:r>
              <a:rPr lang="en-US" sz="1600" b="1" dirty="0"/>
              <a:t>GET THEIR COMMITMENT</a:t>
            </a:r>
          </a:p>
        </p:txBody>
      </p:sp>
      <p:pic>
        <p:nvPicPr>
          <p:cNvPr id="7" name="Picture 6" descr="Download Transparent Loose &lt;strong&gt;Diamonds&lt;/strong&gt; HQ PNG Image | FreePNGImg">
            <a:extLst>
              <a:ext uri="{FF2B5EF4-FFF2-40B4-BE49-F238E27FC236}">
                <a16:creationId xmlns:a16="http://schemas.microsoft.com/office/drawing/2014/main" id="{5B06FA72-B7C2-5663-EF52-3F45947FB2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18" y="1947039"/>
            <a:ext cx="7024652" cy="21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2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2"/>
          <p:cNvGrpSpPr/>
          <p:nvPr/>
        </p:nvGrpSpPr>
        <p:grpSpPr>
          <a:xfrm>
            <a:off x="-650" y="4174300"/>
            <a:ext cx="9144000" cy="883374"/>
            <a:chOff x="-650" y="4174300"/>
            <a:chExt cx="9144000" cy="883374"/>
          </a:xfrm>
        </p:grpSpPr>
        <p:sp>
          <p:nvSpPr>
            <p:cNvPr id="73" name="Google Shape;73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141073" y="4517076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75" name="Google Shape;7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1446" y="4302216"/>
              <a:ext cx="2330074" cy="74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02973" y="4315175"/>
              <a:ext cx="1505572" cy="7424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A picture containing text, poster, graphics, font&#10;&#10;Description automatically generated">
            <a:extLst>
              <a:ext uri="{FF2B5EF4-FFF2-40B4-BE49-F238E27FC236}">
                <a16:creationId xmlns:a16="http://schemas.microsoft.com/office/drawing/2014/main" id="{870E7F97-812D-D66A-7D49-764FB73E0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322" y="4149037"/>
            <a:ext cx="998244" cy="923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4639D-16AD-68F9-7B09-C0B544EF0A1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45" y="4300666"/>
            <a:ext cx="1243469" cy="8630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5A16BAC-1C90-7471-6F23-0B03D92DDE0A}"/>
              </a:ext>
            </a:extLst>
          </p:cNvPr>
          <p:cNvSpPr txBox="1">
            <a:spLocks/>
          </p:cNvSpPr>
          <p:nvPr/>
        </p:nvSpPr>
        <p:spPr>
          <a:xfrm>
            <a:off x="-349797" y="-15027"/>
            <a:ext cx="9144001" cy="62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b="1" dirty="0"/>
              <a:t>DISSOLVE their PRIMARY FEAR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AB5DA6-C0B8-139B-954A-854742D9E695}"/>
              </a:ext>
            </a:extLst>
          </p:cNvPr>
          <p:cNvSpPr txBox="1">
            <a:spLocks/>
          </p:cNvSpPr>
          <p:nvPr/>
        </p:nvSpPr>
        <p:spPr>
          <a:xfrm>
            <a:off x="728904" y="1208035"/>
            <a:ext cx="6944120" cy="99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endParaRPr lang="en-US" altLang="en-US" sz="2000" dirty="0"/>
          </a:p>
          <a:p>
            <a:pPr marL="0" indent="0"/>
            <a:r>
              <a:rPr lang="en-US" altLang="en-US" sz="2000" b="1" i="1" dirty="0">
                <a:solidFill>
                  <a:schemeClr val="tx1"/>
                </a:solidFill>
              </a:rPr>
              <a:t>“ I’M NOT TRYING TO </a:t>
            </a:r>
            <a:r>
              <a:rPr lang="en-US" altLang="en-US" sz="2000" b="1" dirty="0">
                <a:solidFill>
                  <a:srgbClr val="FF0000"/>
                </a:solidFill>
              </a:rPr>
              <a:t>SELL</a:t>
            </a:r>
            <a:r>
              <a:rPr lang="en-US" altLang="en-US" sz="2000" b="1" i="1" dirty="0">
                <a:solidFill>
                  <a:srgbClr val="FFFF00"/>
                </a:solidFill>
              </a:rPr>
              <a:t> </a:t>
            </a:r>
            <a:r>
              <a:rPr lang="en-US" altLang="en-US" sz="2000" b="1" i="1" dirty="0">
                <a:solidFill>
                  <a:schemeClr val="tx1"/>
                </a:solidFill>
              </a:rPr>
              <a:t>YOU ANYTHING”</a:t>
            </a:r>
          </a:p>
        </p:txBody>
      </p:sp>
      <p:pic>
        <p:nvPicPr>
          <p:cNvPr id="6" name="Picture 5" descr="Overcoming social media &lt;strong&gt;fear&lt;/strong&gt;">
            <a:extLst>
              <a:ext uri="{FF2B5EF4-FFF2-40B4-BE49-F238E27FC236}">
                <a16:creationId xmlns:a16="http://schemas.microsoft.com/office/drawing/2014/main" id="{0AD7DC3C-3387-59F7-990D-AEE1BD67DE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709" y="548027"/>
            <a:ext cx="3062023" cy="956882"/>
          </a:xfrm>
          <a:prstGeom prst="rect">
            <a:avLst/>
          </a:prstGeom>
        </p:spPr>
      </p:pic>
      <p:pic>
        <p:nvPicPr>
          <p:cNvPr id="7" name="Picture 6" descr="Desiccator - Preventing Thought Deliquesce From Worldly ...">
            <a:extLst>
              <a:ext uri="{FF2B5EF4-FFF2-40B4-BE49-F238E27FC236}">
                <a16:creationId xmlns:a16="http://schemas.microsoft.com/office/drawing/2014/main" id="{A3467BEF-68E9-5087-C142-2D080863E2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1" y="2205584"/>
            <a:ext cx="1452865" cy="1089649"/>
          </a:xfrm>
          <a:prstGeom prst="rect">
            <a:avLst/>
          </a:prstGeom>
        </p:spPr>
      </p:pic>
      <p:pic>
        <p:nvPicPr>
          <p:cNvPr id="8" name="Picture 7" descr="301 Moved Permanently">
            <a:extLst>
              <a:ext uri="{FF2B5EF4-FFF2-40B4-BE49-F238E27FC236}">
                <a16:creationId xmlns:a16="http://schemas.microsoft.com/office/drawing/2014/main" id="{71F66282-1224-C541-65EA-FFBC59221E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93" y="1997785"/>
            <a:ext cx="2250654" cy="1345034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6E4DC6D7-03CC-ACA4-1681-22D8C470C07C}"/>
              </a:ext>
            </a:extLst>
          </p:cNvPr>
          <p:cNvSpPr/>
          <p:nvPr/>
        </p:nvSpPr>
        <p:spPr>
          <a:xfrm>
            <a:off x="2094126" y="2393136"/>
            <a:ext cx="779975" cy="38106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0" name="Picture 9" descr="Free illustration: &lt;strong&gt;Help&lt;/strong&gt;, Badge, Metal, Pin, Lapel - Free ...">
            <a:extLst>
              <a:ext uri="{FF2B5EF4-FFF2-40B4-BE49-F238E27FC236}">
                <a16:creationId xmlns:a16="http://schemas.microsoft.com/office/drawing/2014/main" id="{E9E683CB-F9B3-37AC-7FDF-B174D1E10E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44" y="2118116"/>
            <a:ext cx="1147876" cy="1147876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D762AFA0-34A9-8EA1-738A-3BBF0FBCB265}"/>
              </a:ext>
            </a:extLst>
          </p:cNvPr>
          <p:cNvSpPr/>
          <p:nvPr/>
        </p:nvSpPr>
        <p:spPr>
          <a:xfrm>
            <a:off x="5337339" y="2393264"/>
            <a:ext cx="849040" cy="38093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F53B16-A8AC-380C-80DF-95AB59C0D034}"/>
              </a:ext>
            </a:extLst>
          </p:cNvPr>
          <p:cNvSpPr/>
          <p:nvPr/>
        </p:nvSpPr>
        <p:spPr>
          <a:xfrm>
            <a:off x="2664096" y="3151458"/>
            <a:ext cx="1461400" cy="113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RELIEF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>
                <a:solidFill>
                  <a:srgbClr val="002060"/>
                </a:solidFill>
              </a:rPr>
              <a:t>SERATONIN</a:t>
            </a:r>
          </a:p>
          <a:p>
            <a:pPr algn="ctr"/>
            <a:r>
              <a:rPr lang="en-US" sz="1200" b="1" i="1" dirty="0">
                <a:solidFill>
                  <a:schemeClr val="tx1"/>
                </a:solidFill>
              </a:rPr>
              <a:t>Mindfulness</a:t>
            </a:r>
            <a:endParaRPr lang="en-ZA" sz="1200" b="1" i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F52E47-2B4B-22C4-AD99-F8BC023692D8}"/>
              </a:ext>
            </a:extLst>
          </p:cNvPr>
          <p:cNvSpPr/>
          <p:nvPr/>
        </p:nvSpPr>
        <p:spPr>
          <a:xfrm>
            <a:off x="3757308" y="3274563"/>
            <a:ext cx="172869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EXPECTATION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>
                <a:solidFill>
                  <a:srgbClr val="002060"/>
                </a:solidFill>
              </a:rPr>
              <a:t>DOPAMINE</a:t>
            </a:r>
          </a:p>
          <a:p>
            <a:pPr algn="ctr"/>
            <a:r>
              <a:rPr lang="en-US" sz="1200" b="1" i="1" dirty="0">
                <a:solidFill>
                  <a:schemeClr val="tx1"/>
                </a:solidFill>
              </a:rPr>
              <a:t>Feel Good</a:t>
            </a:r>
            <a:endParaRPr lang="en-ZA" sz="1200" b="1" i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EC5088-CE35-E7F3-7692-482B53D3F93A}"/>
              </a:ext>
            </a:extLst>
          </p:cNvPr>
          <p:cNvCxnSpPr>
            <a:cxnSpLocks/>
          </p:cNvCxnSpPr>
          <p:nvPr/>
        </p:nvCxnSpPr>
        <p:spPr>
          <a:xfrm>
            <a:off x="1861693" y="3154012"/>
            <a:ext cx="1118700" cy="45167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5C9FDB-775F-72E6-078E-10074A105BA2}"/>
              </a:ext>
            </a:extLst>
          </p:cNvPr>
          <p:cNvCxnSpPr/>
          <p:nvPr/>
        </p:nvCxnSpPr>
        <p:spPr>
          <a:xfrm flipH="1">
            <a:off x="5406531" y="3049898"/>
            <a:ext cx="1202861" cy="6598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03C750B-376F-7C6C-7D62-576CB9C3B868}"/>
              </a:ext>
            </a:extLst>
          </p:cNvPr>
          <p:cNvSpPr/>
          <p:nvPr/>
        </p:nvSpPr>
        <p:spPr>
          <a:xfrm>
            <a:off x="3989385" y="1994147"/>
            <a:ext cx="1347954" cy="457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Let’s Solve together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D7B0F3-E42C-B587-3EEE-9E66A8E57A1A}"/>
              </a:ext>
            </a:extLst>
          </p:cNvPr>
          <p:cNvSpPr/>
          <p:nvPr/>
        </p:nvSpPr>
        <p:spPr>
          <a:xfrm>
            <a:off x="6292703" y="1996872"/>
            <a:ext cx="1728698" cy="1402926"/>
          </a:xfrm>
          <a:prstGeom prst="ellipse">
            <a:avLst/>
          </a:prstGeom>
          <a:noFill/>
          <a:ln w="38100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OXYTOCIN</a:t>
            </a:r>
            <a:endParaRPr lang="en-Z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4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  <p:bldP spid="11" grpId="0" animBg="1"/>
      <p:bldP spid="13" grpId="0"/>
      <p:bldP spid="14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778</Words>
  <Application>Microsoft Macintosh PowerPoint</Application>
  <PresentationFormat>On-screen Show (16:9)</PresentationFormat>
  <Paragraphs>224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Poppins</vt:lpstr>
      <vt:lpstr>Arial</vt:lpstr>
      <vt:lpstr>Simple Light</vt:lpstr>
      <vt:lpstr>EDP / SDP  How to get buy-in from Stakeholders </vt:lpstr>
      <vt:lpstr>PowerPoint Presentation</vt:lpstr>
      <vt:lpstr>EDP / SDP</vt:lpstr>
      <vt:lpstr>PowerPoint Presentation</vt:lpstr>
      <vt:lpstr>PowerPoint Presentation</vt:lpstr>
      <vt:lpstr>WANT versus NEED WHAT MAKES PEOPLE  want to invest?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Vanessa Goosen</cp:lastModifiedBy>
  <cp:revision>4</cp:revision>
  <dcterms:modified xsi:type="dcterms:W3CDTF">2023-06-20T10:12:13Z</dcterms:modified>
</cp:coreProperties>
</file>