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77" r:id="rId3"/>
    <p:sldId id="370" r:id="rId4"/>
    <p:sldId id="376" r:id="rId5"/>
    <p:sldId id="373" r:id="rId6"/>
    <p:sldId id="380" r:id="rId7"/>
    <p:sldId id="378" r:id="rId8"/>
    <p:sldId id="379" r:id="rId9"/>
    <p:sldId id="259" r:id="rId10"/>
  </p:sldIdLst>
  <p:sldSz cx="9144000" cy="5143500" type="screen16x9"/>
  <p:notesSz cx="6858000" cy="9144000"/>
  <p:embeddedFontLst>
    <p:embeddedFont>
      <p:font typeface="Poppins" pitchFamily="2" charset="77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zE5MtLyIEkC9amrBK0KZPNXH3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4"/>
    <p:restoredTop sz="94676"/>
  </p:normalViewPr>
  <p:slideViewPr>
    <p:cSldViewPr snapToGrid="0">
      <p:cViewPr varScale="1">
        <p:scale>
          <a:sx n="141" d="100"/>
          <a:sy n="141" d="100"/>
        </p:scale>
        <p:origin x="32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95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604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35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778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066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30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172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62860">
            <a:off x="6791300" y="3028650"/>
            <a:ext cx="2536950" cy="2278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831285" y="1264611"/>
            <a:ext cx="5762100" cy="1936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ZA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SMME Clinic Community Building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9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Jodene Shaer – Self-Awareness Coach</a:t>
            </a:r>
            <a:endParaRPr lang="en-US"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GB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Focus Beyond the Fear:</a:t>
            </a:r>
            <a:r>
              <a:rPr lang="en-GB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 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GB" sz="2000" b="0" i="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</a:rPr>
              <a:t>Why Your Best Efforts to be Mindful and Calm During Times of Uncertainty </a:t>
            </a:r>
            <a:endParaRPr lang="en-US" sz="2000" b="0" i="0" u="none" strike="noStrike" cap="none" dirty="0">
              <a:solidFill>
                <a:schemeClr val="accent1">
                  <a:lumMod val="50000"/>
                </a:schemeClr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-650" y="-4000"/>
            <a:ext cx="9144000" cy="77100"/>
          </a:xfrm>
          <a:prstGeom prst="rect">
            <a:avLst/>
          </a:prstGeom>
          <a:solidFill>
            <a:srgbClr val="E81E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l="4031" t="-11395" r="1779" b="-5960"/>
          <a:stretch/>
        </p:blipFill>
        <p:spPr>
          <a:xfrm>
            <a:off x="152400" y="225500"/>
            <a:ext cx="3897183" cy="40258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A78DD-5440-68B2-958A-A4DA2F361084}"/>
              </a:ext>
            </a:extLst>
          </p:cNvPr>
          <p:cNvSpPr txBox="1"/>
          <p:nvPr/>
        </p:nvSpPr>
        <p:spPr>
          <a:xfrm>
            <a:off x="403823" y="4383025"/>
            <a:ext cx="113012" cy="480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grpSp>
        <p:nvGrpSpPr>
          <p:cNvPr id="3" name="Google Shape;76;p2">
            <a:extLst>
              <a:ext uri="{FF2B5EF4-FFF2-40B4-BE49-F238E27FC236}">
                <a16:creationId xmlns:a16="http://schemas.microsoft.com/office/drawing/2014/main" id="{16A904A6-5CDB-2A33-588D-BA2DD1D1B8E7}"/>
              </a:ext>
            </a:extLst>
          </p:cNvPr>
          <p:cNvGrpSpPr/>
          <p:nvPr/>
        </p:nvGrpSpPr>
        <p:grpSpPr>
          <a:xfrm>
            <a:off x="0" y="4057367"/>
            <a:ext cx="9220202" cy="1209449"/>
            <a:chOff x="-650" y="4094275"/>
            <a:chExt cx="9220202" cy="1209449"/>
          </a:xfrm>
        </p:grpSpPr>
        <p:sp>
          <p:nvSpPr>
            <p:cNvPr id="4" name="Google Shape;77;p2">
              <a:extLst>
                <a:ext uri="{FF2B5EF4-FFF2-40B4-BE49-F238E27FC236}">
                  <a16:creationId xmlns:a16="http://schemas.microsoft.com/office/drawing/2014/main" id="{27DB4A79-9B60-9A5C-FC68-A267A4358978}"/>
                </a:ext>
              </a:extLst>
            </p:cNvPr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8;p2">
              <a:extLst>
                <a:ext uri="{FF2B5EF4-FFF2-40B4-BE49-F238E27FC236}">
                  <a16:creationId xmlns:a16="http://schemas.microsoft.com/office/drawing/2014/main" id="{EDF7C577-92E1-F5E9-5567-7E41A171F4F7}"/>
                </a:ext>
              </a:extLst>
            </p:cNvPr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79;p2">
              <a:extLst>
                <a:ext uri="{FF2B5EF4-FFF2-40B4-BE49-F238E27FC236}">
                  <a16:creationId xmlns:a16="http://schemas.microsoft.com/office/drawing/2014/main" id="{886C78C3-9069-021E-DA9F-FCE45DA0EB85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80;p2">
              <a:extLst>
                <a:ext uri="{FF2B5EF4-FFF2-40B4-BE49-F238E27FC236}">
                  <a16:creationId xmlns:a16="http://schemas.microsoft.com/office/drawing/2014/main" id="{D1AC9689-BD05-0D5E-018B-4CD9DBADD5D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1;p2">
              <a:extLst>
                <a:ext uri="{FF2B5EF4-FFF2-40B4-BE49-F238E27FC236}">
                  <a16:creationId xmlns:a16="http://schemas.microsoft.com/office/drawing/2014/main" id="{0035E95B-DCBE-E0DE-6B40-4913B2D279AB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2;p2">
              <a:extLst>
                <a:ext uri="{FF2B5EF4-FFF2-40B4-BE49-F238E27FC236}">
                  <a16:creationId xmlns:a16="http://schemas.microsoft.com/office/drawing/2014/main" id="{9E283245-848A-FE1B-CEDF-718EEB6F0DB3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83;p2">
              <a:extLst>
                <a:ext uri="{FF2B5EF4-FFF2-40B4-BE49-F238E27FC236}">
                  <a16:creationId xmlns:a16="http://schemas.microsoft.com/office/drawing/2014/main" id="{A75BE2FF-11A1-1E80-C8B1-7FF8EE5E961A}"/>
                </a:ext>
              </a:extLst>
            </p:cNvPr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" name="Google Shape;84;p2">
              <a:extLst>
                <a:ext uri="{FF2B5EF4-FFF2-40B4-BE49-F238E27FC236}">
                  <a16:creationId xmlns:a16="http://schemas.microsoft.com/office/drawing/2014/main" id="{FD59A7CE-1137-7C47-D7B3-201F516F40A0}"/>
                </a:ext>
              </a:extLst>
            </p:cNvPr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2" name="Google Shape;85;p2">
              <a:extLst>
                <a:ext uri="{FF2B5EF4-FFF2-40B4-BE49-F238E27FC236}">
                  <a16:creationId xmlns:a16="http://schemas.microsoft.com/office/drawing/2014/main" id="{ECF261D0-7197-EF82-E0CD-F9D1A2DEFACB}"/>
                </a:ext>
              </a:extLst>
            </p:cNvPr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Picture 13" descr="A yellow and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8483BD2-B800-6F28-10DD-ADB6C869DB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6989" y="4568557"/>
            <a:ext cx="823986" cy="3379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 descr="A yellow and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D04775-DE92-8CCA-8D77-0BC664E5E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89" y="4568557"/>
            <a:ext cx="823986" cy="337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F3A6E-F216-2D43-E00F-51FBEF6AFA2F}"/>
              </a:ext>
            </a:extLst>
          </p:cNvPr>
          <p:cNvSpPr txBox="1"/>
          <p:nvPr/>
        </p:nvSpPr>
        <p:spPr>
          <a:xfrm>
            <a:off x="0" y="27485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Meet Your Mind!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6D40C-49D1-8690-973C-F6A1F9FCC07D}"/>
              </a:ext>
            </a:extLst>
          </p:cNvPr>
          <p:cNvSpPr txBox="1"/>
          <p:nvPr/>
        </p:nvSpPr>
        <p:spPr>
          <a:xfrm>
            <a:off x="4658083" y="1784453"/>
            <a:ext cx="1899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Protector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Defender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Warrior</a:t>
            </a:r>
            <a:endParaRPr lang="en-GB" dirty="0">
              <a:effectLst/>
            </a:endParaRPr>
          </a:p>
        </p:txBody>
      </p:sp>
      <p:pic>
        <p:nvPicPr>
          <p:cNvPr id="6" name="Picture 5" descr="A person standing in front of the moon&#10;&#10;Description automatically generated with low confidence">
            <a:extLst>
              <a:ext uri="{FF2B5EF4-FFF2-40B4-BE49-F238E27FC236}">
                <a16:creationId xmlns:a16="http://schemas.microsoft.com/office/drawing/2014/main" id="{7E09BA3D-3E53-D476-9E0F-9EF0B94B2B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87" y="914910"/>
            <a:ext cx="3041142" cy="3041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686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 descr="A yellow and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D04775-DE92-8CCA-8D77-0BC664E5E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89" y="4568557"/>
            <a:ext cx="823986" cy="337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85BDD7-D3D8-7780-F3E5-658167BBBA8F}"/>
              </a:ext>
            </a:extLst>
          </p:cNvPr>
          <p:cNvSpPr txBox="1"/>
          <p:nvPr/>
        </p:nvSpPr>
        <p:spPr>
          <a:xfrm>
            <a:off x="0" y="27485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0" dirty="0">
                <a:solidFill>
                  <a:srgbClr val="FF0000"/>
                </a:solidFill>
                <a:effectLst/>
                <a:latin typeface="+mn-lt"/>
              </a:rPr>
              <a:t>You know Focus is important, but why is it so challenging? 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0035B-D0D9-677E-C733-28E75069E279}"/>
              </a:ext>
            </a:extLst>
          </p:cNvPr>
          <p:cNvSpPr txBox="1"/>
          <p:nvPr/>
        </p:nvSpPr>
        <p:spPr>
          <a:xfrm>
            <a:off x="1259457" y="1207698"/>
            <a:ext cx="48253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Busy and Racing Mind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Restlessness and Impatience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Discomfort with Stillness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Can’t Let Go of Control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</a:rPr>
              <a:t> 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External Distractions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Negative Self-Talk</a:t>
            </a:r>
            <a:r>
              <a:rPr lang="en-GB" dirty="0">
                <a:effectLst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AFB14-1CB8-33B9-84DC-5B3CE9C20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7052" y="1127613"/>
            <a:ext cx="2441102" cy="2441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18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 descr="A yellow and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D04775-DE92-8CCA-8D77-0BC664E5E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89" y="4568557"/>
            <a:ext cx="823986" cy="337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7EC044-F24B-3B60-A5E7-0BC0E0314506}"/>
              </a:ext>
            </a:extLst>
          </p:cNvPr>
          <p:cNvSpPr txBox="1"/>
          <p:nvPr/>
        </p:nvSpPr>
        <p:spPr>
          <a:xfrm>
            <a:off x="0" y="27485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Complex Nature of the Mind and its Tactics to Resist Focus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8442D-8FB7-E872-F895-13607747D61B}"/>
              </a:ext>
            </a:extLst>
          </p:cNvPr>
          <p:cNvSpPr txBox="1"/>
          <p:nvPr/>
        </p:nvSpPr>
        <p:spPr>
          <a:xfrm>
            <a:off x="3891553" y="1375109"/>
            <a:ext cx="45304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Repetitive thought patterns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Default Mode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Fixation 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Procrastination</a:t>
            </a:r>
            <a:endParaRPr lang="en-GB" sz="24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Focus on the Unknown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011C66-804E-E1C5-ECBE-30B8868107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040" y="852672"/>
            <a:ext cx="2941999" cy="2941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90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 descr="A yellow and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D04775-DE92-8CCA-8D77-0BC664E5E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89" y="4568557"/>
            <a:ext cx="823986" cy="337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F3A6E-F216-2D43-E00F-51FBEF6AFA2F}"/>
              </a:ext>
            </a:extLst>
          </p:cNvPr>
          <p:cNvSpPr txBox="1"/>
          <p:nvPr/>
        </p:nvSpPr>
        <p:spPr>
          <a:xfrm>
            <a:off x="0" y="27485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The Ego's Resistance to Surrendering Control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6D40C-49D1-8690-973C-F6A1F9FCC07D}"/>
              </a:ext>
            </a:extLst>
          </p:cNvPr>
          <p:cNvSpPr txBox="1"/>
          <p:nvPr/>
        </p:nvSpPr>
        <p:spPr>
          <a:xfrm>
            <a:off x="732093" y="1181246"/>
            <a:ext cx="5881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What is the Ego mind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GB" sz="24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The ego’s need for Self-Preservation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Fear of Vulnerability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Attachment to the Past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Obsession with the Future</a:t>
            </a:r>
            <a:endParaRPr lang="en-GB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23275-4317-2274-2CDC-507274FEDC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4029" y="1181246"/>
            <a:ext cx="2164813" cy="2164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96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 descr="A yellow and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D04775-DE92-8CCA-8D77-0BC664E5E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89" y="4568557"/>
            <a:ext cx="823986" cy="337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F3A6E-F216-2D43-E00F-51FBEF6AFA2F}"/>
              </a:ext>
            </a:extLst>
          </p:cNvPr>
          <p:cNvSpPr txBox="1"/>
          <p:nvPr/>
        </p:nvSpPr>
        <p:spPr>
          <a:xfrm>
            <a:off x="0" y="27485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Facing the Resistance Head On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6D40C-49D1-8690-973C-F6A1F9FCC07D}"/>
              </a:ext>
            </a:extLst>
          </p:cNvPr>
          <p:cNvSpPr txBox="1"/>
          <p:nvPr/>
        </p:nvSpPr>
        <p:spPr>
          <a:xfrm>
            <a:off x="477312" y="1559775"/>
            <a:ext cx="74831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Observing your Mind for Self-Awareness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Tailoring your Mindfulness 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Letting Go of Expectations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Working with Wilfulness to Reclaim your Power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128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 descr="A yellow and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D04775-DE92-8CCA-8D77-0BC664E5E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89" y="4568557"/>
            <a:ext cx="823986" cy="337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F3A6E-F216-2D43-E00F-51FBEF6AFA2F}"/>
              </a:ext>
            </a:extLst>
          </p:cNvPr>
          <p:cNvSpPr txBox="1"/>
          <p:nvPr/>
        </p:nvSpPr>
        <p:spPr>
          <a:xfrm>
            <a:off x="0" y="27485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Steps to Keep the Mind Out of Fear: F.A.I.T.H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6D40C-49D1-8690-973C-F6A1F9FCC07D}"/>
              </a:ext>
            </a:extLst>
          </p:cNvPr>
          <p:cNvSpPr txBox="1"/>
          <p:nvPr/>
        </p:nvSpPr>
        <p:spPr>
          <a:xfrm>
            <a:off x="1216046" y="1343283"/>
            <a:ext cx="22605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Focus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Acceptance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Intention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Trust 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Happiness</a:t>
            </a:r>
            <a:endParaRPr lang="en-GB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8BB021-FC92-8C7E-15A4-FC20372278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1220" y="871702"/>
            <a:ext cx="3159848" cy="3159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34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77" name="Google Shape;77;p2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398" y="4491350"/>
              <a:ext cx="1341452" cy="50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53773" y="4289799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2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4" name="Google Shape;84;p2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85" name="Google Shape;85;p2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 descr="A yellow and red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D04775-DE92-8CCA-8D77-0BC664E5EC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6989" y="4568557"/>
            <a:ext cx="823986" cy="3379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F3A6E-F216-2D43-E00F-51FBEF6AFA2F}"/>
              </a:ext>
            </a:extLst>
          </p:cNvPr>
          <p:cNvSpPr txBox="1"/>
          <p:nvPr/>
        </p:nvSpPr>
        <p:spPr>
          <a:xfrm>
            <a:off x="0" y="27485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+mn-lt"/>
              </a:rPr>
              <a:t>Cultivating a Supportive Environment for a Calm Mind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6D40C-49D1-8690-973C-F6A1F9FCC07D}"/>
              </a:ext>
            </a:extLst>
          </p:cNvPr>
          <p:cNvSpPr txBox="1"/>
          <p:nvPr/>
        </p:nvSpPr>
        <p:spPr>
          <a:xfrm>
            <a:off x="455555" y="1178134"/>
            <a:ext cx="37240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Environment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Time and Routine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Social Support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Digital Detox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Mindful Relationships</a:t>
            </a:r>
          </a:p>
          <a:p>
            <a:pPr marL="342900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Self-Care Practices</a:t>
            </a:r>
            <a:endParaRPr lang="en-GB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8D99B-FD1F-3C8D-37DE-E755C44C6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0984" y="742332"/>
            <a:ext cx="3169467" cy="3169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35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/>
          <p:nvPr/>
        </p:nvSpPr>
        <p:spPr>
          <a:xfrm>
            <a:off x="-650" y="0"/>
            <a:ext cx="9144000" cy="149400"/>
          </a:xfrm>
          <a:prstGeom prst="rect">
            <a:avLst/>
          </a:prstGeom>
          <a:solidFill>
            <a:srgbClr val="2B38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2200" y="1065100"/>
            <a:ext cx="5658700" cy="30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240400" y="450050"/>
            <a:ext cx="5166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" sz="6500" b="0" i="0" u="none" strike="noStrike" cap="none" dirty="0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Thank</a:t>
            </a:r>
            <a:r>
              <a:rPr lang="en" sz="6500" b="1" i="0" u="none" strike="noStrike" cap="none" dirty="0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7000" b="1" i="0" u="none" strike="noStrike" cap="none" dirty="0">
                <a:solidFill>
                  <a:srgbClr val="2B388F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endParaRPr sz="6700" b="0" i="0" u="none" strike="noStrike" cap="none" dirty="0">
              <a:solidFill>
                <a:srgbClr val="2B388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9" name="Google Shape;109;p4"/>
          <p:cNvGrpSpPr/>
          <p:nvPr/>
        </p:nvGrpSpPr>
        <p:grpSpPr>
          <a:xfrm>
            <a:off x="-650" y="4094275"/>
            <a:ext cx="9220202" cy="1209449"/>
            <a:chOff x="-650" y="4094275"/>
            <a:chExt cx="9220202" cy="1209449"/>
          </a:xfrm>
        </p:grpSpPr>
        <p:sp>
          <p:nvSpPr>
            <p:cNvPr id="110" name="Google Shape;110;p4"/>
            <p:cNvSpPr/>
            <p:nvPr/>
          </p:nvSpPr>
          <p:spPr>
            <a:xfrm>
              <a:off x="-50" y="4219725"/>
              <a:ext cx="9144000" cy="92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3716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-650" y="4174300"/>
              <a:ext cx="9144000" cy="77100"/>
            </a:xfrm>
            <a:prstGeom prst="rect">
              <a:avLst/>
            </a:prstGeom>
            <a:solidFill>
              <a:srgbClr val="E81E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01350" y="4094275"/>
              <a:ext cx="2518202" cy="120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2397" y="4491350"/>
              <a:ext cx="1577277" cy="52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72962" y="4492472"/>
              <a:ext cx="1461900" cy="56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877727" y="4274408"/>
              <a:ext cx="1085350" cy="810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4"/>
            <p:cNvSpPr txBox="1"/>
            <p:nvPr/>
          </p:nvSpPr>
          <p:spPr>
            <a:xfrm>
              <a:off x="952500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Brought to you by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3672962" y="4175201"/>
              <a:ext cx="1461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lang="en" sz="1000" b="1">
                  <a:solidFill>
                    <a:srgbClr val="E81E25"/>
                  </a:solidFill>
                  <a:latin typeface="Poppins"/>
                  <a:ea typeface="Poppins"/>
                  <a:cs typeface="Poppins"/>
                  <a:sym typeface="Poppins"/>
                </a:rPr>
                <a:t>In Partnership with</a:t>
              </a:r>
              <a:endParaRPr sz="100" i="0" u="none" strike="noStrike" cap="none">
                <a:solidFill>
                  <a:srgbClr val="E81E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18" name="Google Shape;118;p4"/>
            <p:cNvCxnSpPr/>
            <p:nvPr/>
          </p:nvCxnSpPr>
          <p:spPr>
            <a:xfrm>
              <a:off x="3250325" y="4383025"/>
              <a:ext cx="0" cy="615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</TotalTime>
  <Words>248</Words>
  <Application>Microsoft Macintosh PowerPoint</Application>
  <PresentationFormat>On-screen Show (16:9)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Poppins</vt:lpstr>
      <vt:lpstr>Courier New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Jodene Shaer</cp:lastModifiedBy>
  <cp:revision>9</cp:revision>
  <dcterms:modified xsi:type="dcterms:W3CDTF">2023-06-15T04:45:24Z</dcterms:modified>
</cp:coreProperties>
</file>