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74" r:id="rId3"/>
    <p:sldId id="370" r:id="rId4"/>
    <p:sldId id="371" r:id="rId5"/>
    <p:sldId id="372" r:id="rId6"/>
    <p:sldId id="373" r:id="rId7"/>
    <p:sldId id="375" r:id="rId8"/>
    <p:sldId id="259" r:id="rId9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zE5MtLyIEkC9amrBK0KZPNXH3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9591B-AEE9-4186-BBAE-5E892E8CB9D5}" v="13" dt="2023-01-13T08:11:1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04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6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543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2860">
            <a:off x="6791300" y="3028650"/>
            <a:ext cx="2536950" cy="22784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4049582" y="1045071"/>
            <a:ext cx="4697469" cy="151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ZA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SMME Clinic Community Building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Anton Ressel</a:t>
            </a:r>
            <a:endParaRPr lang="en-US" sz="1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Beating Impostor Syndrome – Finding your Unique Value</a:t>
            </a:r>
          </a:p>
        </p:txBody>
      </p:sp>
      <p:sp>
        <p:nvSpPr>
          <p:cNvPr id="56" name="Google Shape;56;p1"/>
          <p:cNvSpPr/>
          <p:nvPr/>
        </p:nvSpPr>
        <p:spPr>
          <a:xfrm>
            <a:off x="-650" y="-4000"/>
            <a:ext cx="9144000" cy="77100"/>
          </a:xfrm>
          <a:prstGeom prst="rect">
            <a:avLst/>
          </a:prstGeom>
          <a:solidFill>
            <a:srgbClr val="E81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l="4031" t="-11395" r="1779" b="-5960"/>
          <a:stretch/>
        </p:blipFill>
        <p:spPr>
          <a:xfrm>
            <a:off x="152400" y="225500"/>
            <a:ext cx="3897183" cy="40258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A78DD-5440-68B2-958A-A4DA2F361084}"/>
              </a:ext>
            </a:extLst>
          </p:cNvPr>
          <p:cNvSpPr txBox="1"/>
          <p:nvPr/>
        </p:nvSpPr>
        <p:spPr>
          <a:xfrm>
            <a:off x="403823" y="4383025"/>
            <a:ext cx="113012" cy="48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grpSp>
        <p:nvGrpSpPr>
          <p:cNvPr id="3" name="Google Shape;76;p2">
            <a:extLst>
              <a:ext uri="{FF2B5EF4-FFF2-40B4-BE49-F238E27FC236}">
                <a16:creationId xmlns:a16="http://schemas.microsoft.com/office/drawing/2014/main" id="{16A904A6-5CDB-2A33-588D-BA2DD1D1B8E7}"/>
              </a:ext>
            </a:extLst>
          </p:cNvPr>
          <p:cNvGrpSpPr/>
          <p:nvPr/>
        </p:nvGrpSpPr>
        <p:grpSpPr>
          <a:xfrm>
            <a:off x="0" y="4057367"/>
            <a:ext cx="9220202" cy="1209449"/>
            <a:chOff x="-650" y="4094275"/>
            <a:chExt cx="9220202" cy="1209449"/>
          </a:xfrm>
        </p:grpSpPr>
        <p:sp>
          <p:nvSpPr>
            <p:cNvPr id="4" name="Google Shape;77;p2">
              <a:extLst>
                <a:ext uri="{FF2B5EF4-FFF2-40B4-BE49-F238E27FC236}">
                  <a16:creationId xmlns:a16="http://schemas.microsoft.com/office/drawing/2014/main" id="{27DB4A79-9B60-9A5C-FC68-A267A4358978}"/>
                </a:ext>
              </a:extLst>
            </p:cNvPr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8;p2">
              <a:extLst>
                <a:ext uri="{FF2B5EF4-FFF2-40B4-BE49-F238E27FC236}">
                  <a16:creationId xmlns:a16="http://schemas.microsoft.com/office/drawing/2014/main" id="{EDF7C577-92E1-F5E9-5567-7E41A171F4F7}"/>
                </a:ext>
              </a:extLst>
            </p:cNvPr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79;p2">
              <a:extLst>
                <a:ext uri="{FF2B5EF4-FFF2-40B4-BE49-F238E27FC236}">
                  <a16:creationId xmlns:a16="http://schemas.microsoft.com/office/drawing/2014/main" id="{886C78C3-9069-021E-DA9F-FCE45DA0EB85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80;p2">
              <a:extLst>
                <a:ext uri="{FF2B5EF4-FFF2-40B4-BE49-F238E27FC236}">
                  <a16:creationId xmlns:a16="http://schemas.microsoft.com/office/drawing/2014/main" id="{D1AC9689-BD05-0D5E-018B-4CD9DBADD5D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81;p2">
              <a:extLst>
                <a:ext uri="{FF2B5EF4-FFF2-40B4-BE49-F238E27FC236}">
                  <a16:creationId xmlns:a16="http://schemas.microsoft.com/office/drawing/2014/main" id="{0035E95B-DCBE-E0DE-6B40-4913B2D279AB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82;p2">
              <a:extLst>
                <a:ext uri="{FF2B5EF4-FFF2-40B4-BE49-F238E27FC236}">
                  <a16:creationId xmlns:a16="http://schemas.microsoft.com/office/drawing/2014/main" id="{9E283245-848A-FE1B-CEDF-718EEB6F0DB3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83;p2">
              <a:extLst>
                <a:ext uri="{FF2B5EF4-FFF2-40B4-BE49-F238E27FC236}">
                  <a16:creationId xmlns:a16="http://schemas.microsoft.com/office/drawing/2014/main" id="{A75BE2FF-11A1-1E80-C8B1-7FF8EE5E961A}"/>
                </a:ext>
              </a:extLst>
            </p:cNvPr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" name="Google Shape;84;p2">
              <a:extLst>
                <a:ext uri="{FF2B5EF4-FFF2-40B4-BE49-F238E27FC236}">
                  <a16:creationId xmlns:a16="http://schemas.microsoft.com/office/drawing/2014/main" id="{FD59A7CE-1137-7C47-D7B3-201F516F40A0}"/>
                </a:ext>
              </a:extLst>
            </p:cNvPr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2" name="Google Shape;85;p2">
              <a:extLst>
                <a:ext uri="{FF2B5EF4-FFF2-40B4-BE49-F238E27FC236}">
                  <a16:creationId xmlns:a16="http://schemas.microsoft.com/office/drawing/2014/main" id="{ECF261D0-7197-EF82-E0CD-F9D1A2DEFACB}"/>
                </a:ext>
              </a:extLst>
            </p:cNvPr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FE4E-4C16-1332-0D2E-BEB6F095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0" name="Picture 2" descr="Plantae | Combatting the Impostor Syndrome in academic science – you  probably are as smart as they think! | Plantae">
            <a:extLst>
              <a:ext uri="{FF2B5EF4-FFF2-40B4-BE49-F238E27FC236}">
                <a16:creationId xmlns:a16="http://schemas.microsoft.com/office/drawing/2014/main" id="{6581ECEE-BF30-14C7-A4E4-F08E56086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0"/>
            <a:ext cx="8947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6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207211-C076-DE91-D632-A29011234672}"/>
              </a:ext>
            </a:extLst>
          </p:cNvPr>
          <p:cNvSpPr txBox="1"/>
          <p:nvPr/>
        </p:nvSpPr>
        <p:spPr>
          <a:xfrm>
            <a:off x="1996448" y="475710"/>
            <a:ext cx="5401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IMPOSTOR SYNDROME – AM I WORTHY?</a:t>
            </a:r>
            <a:endParaRPr lang="en-ZA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94E54AD-41C4-76BD-0BD0-45B373A06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936" y="4502966"/>
            <a:ext cx="1341451" cy="564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01905-F822-6DE6-F532-34D042B249C5}"/>
              </a:ext>
            </a:extLst>
          </p:cNvPr>
          <p:cNvSpPr txBox="1"/>
          <p:nvPr/>
        </p:nvSpPr>
        <p:spPr>
          <a:xfrm>
            <a:off x="520995" y="1125610"/>
            <a:ext cx="47527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Two main symptoms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/>
              <a:t>Constantly questioning if you are worthy of:</a:t>
            </a:r>
          </a:p>
          <a:p>
            <a:pPr lvl="1"/>
            <a:r>
              <a:rPr lang="en-US" dirty="0"/>
              <a:t>	Your success</a:t>
            </a:r>
          </a:p>
          <a:p>
            <a:pPr lvl="1"/>
            <a:r>
              <a:rPr lang="en-US" dirty="0"/>
              <a:t>	Your opportunities</a:t>
            </a:r>
          </a:p>
          <a:p>
            <a:pPr lvl="1"/>
            <a:r>
              <a:rPr lang="en-US" dirty="0"/>
              <a:t>	Your seat at the table</a:t>
            </a:r>
          </a:p>
          <a:p>
            <a:pPr lvl="1"/>
            <a:endParaRPr lang="en-US" dirty="0"/>
          </a:p>
          <a:p>
            <a:pPr marL="342900" lvl="1" indent="-342900">
              <a:buAutoNum type="arabicPeriod" startAt="2"/>
            </a:pPr>
            <a:r>
              <a:rPr lang="en-US" dirty="0"/>
              <a:t>Consistent fear of being exposed as a fraud</a:t>
            </a:r>
          </a:p>
          <a:p>
            <a:pPr lvl="5"/>
            <a:r>
              <a:rPr lang="en-US" dirty="0"/>
              <a:t>	Will I be asked something I cannot answer?</a:t>
            </a:r>
          </a:p>
          <a:p>
            <a:pPr lvl="5"/>
            <a:r>
              <a:rPr lang="en-US" dirty="0"/>
              <a:t>	Will I make a fool of myself?</a:t>
            </a:r>
          </a:p>
          <a:p>
            <a:pPr lvl="5"/>
            <a:r>
              <a:rPr lang="en-US" dirty="0"/>
              <a:t>	Will my house of cards come crashing down?</a:t>
            </a:r>
            <a:endParaRPr lang="en-ZA" dirty="0"/>
          </a:p>
        </p:txBody>
      </p:sp>
      <p:pic>
        <p:nvPicPr>
          <p:cNvPr id="3074" name="Picture 2" descr="Imposter syndrome Vectors &amp; Illustrations for Free Download | Freepik">
            <a:extLst>
              <a:ext uri="{FF2B5EF4-FFF2-40B4-BE49-F238E27FC236}">
                <a16:creationId xmlns:a16="http://schemas.microsoft.com/office/drawing/2014/main" id="{06ABB560-6F56-91F7-48D0-382177DED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7334" r="1828" b="4928"/>
          <a:stretch/>
        </p:blipFill>
        <p:spPr bwMode="auto">
          <a:xfrm>
            <a:off x="5134862" y="1109797"/>
            <a:ext cx="4008488" cy="274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8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2677123-D26C-262F-5460-2A7233BC9A07}"/>
              </a:ext>
            </a:extLst>
          </p:cNvPr>
          <p:cNvSpPr txBox="1"/>
          <p:nvPr/>
        </p:nvSpPr>
        <p:spPr>
          <a:xfrm>
            <a:off x="2600446" y="4398917"/>
            <a:ext cx="5971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/>
              <a:t>YOUR LOGO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EA9B1-37A5-C70D-1683-0E97715BD299}"/>
              </a:ext>
            </a:extLst>
          </p:cNvPr>
          <p:cNvSpPr txBox="1"/>
          <p:nvPr/>
        </p:nvSpPr>
        <p:spPr>
          <a:xfrm>
            <a:off x="1683450" y="475710"/>
            <a:ext cx="596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REAL TRUTH – EVERYONE HAS BLIND SPOTS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592B1-7C27-380B-BAED-D390F794F1B7}"/>
              </a:ext>
            </a:extLst>
          </p:cNvPr>
          <p:cNvSpPr txBox="1"/>
          <p:nvPr/>
        </p:nvSpPr>
        <p:spPr>
          <a:xfrm>
            <a:off x="926322" y="985038"/>
            <a:ext cx="747911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Five Types of Impostor Syndrome: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b="1" dirty="0"/>
              <a:t>The Perfectionist </a:t>
            </a:r>
            <a:r>
              <a:rPr lang="en-US" dirty="0"/>
              <a:t>– sets impossibly high goals and feels like a failure if 99% are reached</a:t>
            </a:r>
          </a:p>
          <a:p>
            <a:pPr marL="342900" indent="-342900">
              <a:buAutoNum type="arabicPeriod"/>
            </a:pPr>
            <a:r>
              <a:rPr lang="en-US" b="1" dirty="0"/>
              <a:t>The Natural Genius </a:t>
            </a:r>
            <a:r>
              <a:rPr lang="en-US" dirty="0"/>
              <a:t>– coasted at school and tertiary education, but encounters more challenges as their career progresses</a:t>
            </a:r>
          </a:p>
          <a:p>
            <a:pPr marL="342900" indent="-342900">
              <a:buAutoNum type="arabicPeriod"/>
            </a:pPr>
            <a:r>
              <a:rPr lang="en-US" b="1" dirty="0"/>
              <a:t>The Rugged Individualist </a:t>
            </a:r>
            <a:r>
              <a:rPr lang="en-US" dirty="0"/>
              <a:t>– struggles to ask for help, fearing that this is a sign of weakness</a:t>
            </a:r>
          </a:p>
          <a:p>
            <a:pPr marL="342900" indent="-342900">
              <a:buAutoNum type="arabicPeriod"/>
            </a:pPr>
            <a:r>
              <a:rPr lang="en-US" b="1" dirty="0"/>
              <a:t>The Expert </a:t>
            </a:r>
            <a:r>
              <a:rPr lang="en-US" dirty="0"/>
              <a:t>– Perfect can be the enemy of good – always needs to be 100% sure and prepared before speaking up or presenting a piece of work</a:t>
            </a:r>
          </a:p>
          <a:p>
            <a:pPr marL="342900" indent="-342900">
              <a:buAutoNum type="arabicPeriod"/>
            </a:pPr>
            <a:r>
              <a:rPr lang="en-US" b="1" dirty="0"/>
              <a:t>The Superhero </a:t>
            </a:r>
            <a:r>
              <a:rPr lang="en-US" dirty="0"/>
              <a:t>– works harder than everyone to try and prove their worth</a:t>
            </a:r>
          </a:p>
          <a:p>
            <a:endParaRPr lang="en-ZA" dirty="0"/>
          </a:p>
          <a:p>
            <a:r>
              <a:rPr lang="en-ZA" dirty="0"/>
              <a:t>Thanks to Dr Valerie Young, co-founder The Impostor Institute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DC9F86-5FF8-114F-0889-80875E68C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670" y="4418937"/>
            <a:ext cx="1341451" cy="5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4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0E939E-36C2-299B-DDF2-C5DFB515160D}"/>
              </a:ext>
            </a:extLst>
          </p:cNvPr>
          <p:cNvSpPr txBox="1"/>
          <p:nvPr/>
        </p:nvSpPr>
        <p:spPr>
          <a:xfrm>
            <a:off x="1493850" y="659219"/>
            <a:ext cx="6363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YOUR UNIQUE VALUE - &amp; CLAIM YOUR SPACE!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FFFE5-BC62-BA6C-193A-C1284141F65B}"/>
              </a:ext>
            </a:extLst>
          </p:cNvPr>
          <p:cNvSpPr txBox="1"/>
          <p:nvPr/>
        </p:nvSpPr>
        <p:spPr>
          <a:xfrm>
            <a:off x="1453773" y="1054613"/>
            <a:ext cx="66506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b="1" dirty="0"/>
              <a:t>The Perfectionist </a:t>
            </a:r>
            <a:r>
              <a:rPr lang="en-US" dirty="0"/>
              <a:t>– accept your mistakes and know that they are an inevitable part of growth &amp; progression, &amp; celebrate your successes</a:t>
            </a:r>
          </a:p>
          <a:p>
            <a:pPr marL="342900" indent="-342900">
              <a:buAutoNum type="arabicPeriod"/>
            </a:pPr>
            <a:r>
              <a:rPr lang="en-US" b="1" dirty="0"/>
              <a:t>The Natural Genius </a:t>
            </a:r>
            <a:r>
              <a:rPr lang="en-US" dirty="0"/>
              <a:t>– we are all ‘a work in progress’, from famous musicians to elite athletes. Practice the skills you don’t master easily or immediately</a:t>
            </a:r>
          </a:p>
          <a:p>
            <a:pPr marL="342900" indent="-342900">
              <a:buAutoNum type="arabicPeriod"/>
            </a:pPr>
            <a:r>
              <a:rPr lang="en-US" b="1" dirty="0"/>
              <a:t>The Rugged Individualist </a:t>
            </a:r>
            <a:r>
              <a:rPr lang="en-US" dirty="0"/>
              <a:t>–speak to successful people and ask them specifically who contributed to their success – someone always did!</a:t>
            </a:r>
          </a:p>
          <a:p>
            <a:pPr marL="342900" indent="-342900">
              <a:buAutoNum type="arabicPeriod"/>
            </a:pPr>
            <a:r>
              <a:rPr lang="en-US" b="1" dirty="0"/>
              <a:t>The Expert </a:t>
            </a:r>
            <a:r>
              <a:rPr lang="en-US" dirty="0"/>
              <a:t>– challenge yourself to ‘learn on the go’ and avoid hoarding knowledge. Recognize your ability to improvise when needed</a:t>
            </a:r>
          </a:p>
          <a:p>
            <a:pPr marL="342900" indent="-342900">
              <a:buAutoNum type="arabicPeriod"/>
            </a:pPr>
            <a:r>
              <a:rPr lang="en-US" b="1" dirty="0"/>
              <a:t>The Superhero </a:t>
            </a:r>
            <a:r>
              <a:rPr lang="en-US" dirty="0"/>
              <a:t>– define your success in ways beyond work, move away from external validation of your worth and set healthy boundaries!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ZA" dirty="0"/>
              <a:t>Thanks to Dr Valerie Young, co-founder The Impostor Institute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4791E44-0DE1-F2F4-E3EA-1EB2068C3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400" y="4449425"/>
            <a:ext cx="1341451" cy="5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0C0B-683C-29F0-09B3-EFC8752D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FCF27-0751-DA30-73AD-4C79B5BDB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ZA" dirty="0"/>
          </a:p>
        </p:txBody>
      </p:sp>
      <p:pic>
        <p:nvPicPr>
          <p:cNvPr id="1026" name="Picture 2" descr="3 ways to protect yourself from imposter syndrome | Opensource.com">
            <a:extLst>
              <a:ext uri="{FF2B5EF4-FFF2-40B4-BE49-F238E27FC236}">
                <a16:creationId xmlns:a16="http://schemas.microsoft.com/office/drawing/2014/main" id="{0A2F9FE9-8EFB-0D9A-74B8-6342B6BC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3" y="164276"/>
            <a:ext cx="7864736" cy="49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4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2842-574A-E842-B1B8-4AFEF5A4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Entrepreneurs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3EA1D-F783-FFCE-65B2-DD0D767CD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845091" cy="3416400"/>
          </a:xfrm>
        </p:spPr>
        <p:txBody>
          <a:bodyPr/>
          <a:lstStyle/>
          <a:p>
            <a:pPr>
              <a:buAutoNum type="arabicPeriod"/>
            </a:pPr>
            <a:r>
              <a:rPr lang="en-US" dirty="0"/>
              <a:t>Claim your Space</a:t>
            </a:r>
          </a:p>
          <a:p>
            <a:pPr>
              <a:buAutoNum type="arabicPeriod"/>
            </a:pPr>
            <a:r>
              <a:rPr lang="en-US" dirty="0"/>
              <a:t>Be comfortable with what you know, and what you do not know</a:t>
            </a:r>
          </a:p>
          <a:p>
            <a:pPr>
              <a:buAutoNum type="arabicPeriod"/>
            </a:pPr>
            <a:r>
              <a:rPr lang="en-US" dirty="0"/>
              <a:t>Don’t be afraid to ask – for help, for clarity, for time</a:t>
            </a:r>
          </a:p>
          <a:p>
            <a:pPr>
              <a:buAutoNum type="arabicPeriod"/>
            </a:pPr>
            <a:r>
              <a:rPr lang="en-US" dirty="0"/>
              <a:t>Build on your successes</a:t>
            </a:r>
          </a:p>
          <a:p>
            <a:pPr>
              <a:buAutoNum type="arabicPeriod"/>
            </a:pPr>
            <a:r>
              <a:rPr lang="en-US" dirty="0"/>
              <a:t>Remember, sales is a mutual exchange of value!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55D98-7800-9679-52C4-0AA2005E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08" y="1441819"/>
            <a:ext cx="3389792" cy="22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0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200" y="1065100"/>
            <a:ext cx="5658700" cy="30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240400" y="450050"/>
            <a:ext cx="5166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6500" b="0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Thank</a:t>
            </a:r>
            <a:r>
              <a:rPr lang="en" sz="6500" b="1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7000" b="1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endParaRPr sz="6700" b="0" i="0" u="none" strike="noStrike" cap="none">
              <a:solidFill>
                <a:srgbClr val="2B388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9" name="Google Shape;109;p4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110" name="Google Shape;110;p4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397" y="4491350"/>
              <a:ext cx="1577277" cy="52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77727" y="4274408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4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18" name="Google Shape;118;p4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432</Words>
  <Application>Microsoft Office PowerPoint</Application>
  <PresentationFormat>On-screen Show (16:9)</PresentationFormat>
  <Paragraphs>51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Poppins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Entrepreneurs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Anton Ressel</cp:lastModifiedBy>
  <cp:revision>10</cp:revision>
  <dcterms:modified xsi:type="dcterms:W3CDTF">2023-02-21T10:50:15Z</dcterms:modified>
</cp:coreProperties>
</file>