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63" r:id="rId4"/>
    <p:sldId id="264" r:id="rId5"/>
    <p:sldId id="265" r:id="rId6"/>
    <p:sldId id="266" r:id="rId7"/>
    <p:sldId id="294" r:id="rId8"/>
    <p:sldId id="269" r:id="rId9"/>
    <p:sldId id="295" r:id="rId10"/>
    <p:sldId id="305" r:id="rId11"/>
    <p:sldId id="296" r:id="rId12"/>
    <p:sldId id="297" r:id="rId13"/>
    <p:sldId id="298" r:id="rId14"/>
    <p:sldId id="300" r:id="rId15"/>
    <p:sldId id="301" r:id="rId16"/>
    <p:sldId id="302" r:id="rId17"/>
    <p:sldId id="303" r:id="rId18"/>
    <p:sldId id="288" r:id="rId19"/>
    <p:sldId id="293" r:id="rId20"/>
    <p:sldId id="259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Numans" panose="020B0604020202020204" charset="0"/>
      <p:regular r:id="rId27"/>
      <p:bold r:id="rId28"/>
      <p:italic r:id="rId29"/>
      <p:boldItalic r:id="rId30"/>
    </p:embeddedFont>
    <p:embeddedFont>
      <p:font typeface="Poppins" panose="000005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jzE5MtLyIEkC9amrBK0KZPNXH3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29591B-AEE9-4186-BBAE-5E892E8CB9D5}" v="13" dt="2023-01-13T08:11:13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719"/>
  </p:normalViewPr>
  <p:slideViewPr>
    <p:cSldViewPr snapToGrid="0">
      <p:cViewPr varScale="1">
        <p:scale>
          <a:sx n="53" d="100"/>
          <a:sy n="53" d="100"/>
        </p:scale>
        <p:origin x="24" y="6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before you start connecting you need to ensure your profile is 100% optimised – there are 23 pieces of real estate that you can use – and I call them real estate because that’s exactly what they are.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don’t have time to go through the whole profile today but I will have a surprise for you at the end of the session</a:t>
            </a:r>
            <a:endParaRPr/>
          </a:p>
        </p:txBody>
      </p:sp>
      <p:sp>
        <p:nvSpPr>
          <p:cNvPr id="231" name="Google Shape;23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248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before you start connecting you need to ensure your profile is 100% optimised – there are 23 pieces of real estate that you can use – and I call them real estate because that’s exactly what they are.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don’t have time to go through the whole profile today but I will have a surprise for you at the end of the session</a:t>
            </a:r>
            <a:endParaRPr/>
          </a:p>
        </p:txBody>
      </p:sp>
      <p:sp>
        <p:nvSpPr>
          <p:cNvPr id="231" name="Google Shape;23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1908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before you start connecting you need to ensure your profile is 100% optimised – there are 23 pieces of real estate that you can use – and I call them real estate because that’s exactly what they are.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don’t have time to go through the whole profile today but I will have a surprise for you at the end of the session</a:t>
            </a:r>
            <a:endParaRPr/>
          </a:p>
        </p:txBody>
      </p:sp>
      <p:sp>
        <p:nvSpPr>
          <p:cNvPr id="231" name="Google Shape;23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622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before you start connecting you need to ensure your profile is 100% optimised – there are 23 pieces of real estate that you can use – and I call them real estate because that’s exactly what they are.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don’t have time to go through the whole profile today but I will have a surprise for you at the end of the session</a:t>
            </a:r>
            <a:endParaRPr/>
          </a:p>
        </p:txBody>
      </p:sp>
      <p:sp>
        <p:nvSpPr>
          <p:cNvPr id="231" name="Google Shape;23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5228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before you start connecting you need to ensure your profile is 100% optimised – there are 23 pieces of real estate that you can use – and I call them real estate because that’s exactly what they are.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don’t have time to go through the whole profile today but I will have a surprise for you at the end of the session</a:t>
            </a:r>
            <a:endParaRPr/>
          </a:p>
        </p:txBody>
      </p:sp>
      <p:sp>
        <p:nvSpPr>
          <p:cNvPr id="231" name="Google Shape;23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7773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before you start connecting you need to ensure your profile is 100% optimised – there are 23 pieces of real estate that you can use – and I call them real estate because that’s exactly what they are.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don’t have time to go through the whole profile today but I will have a surprise for you at the end of the session</a:t>
            </a:r>
            <a:endParaRPr/>
          </a:p>
        </p:txBody>
      </p:sp>
      <p:sp>
        <p:nvSpPr>
          <p:cNvPr id="231" name="Google Shape;23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4907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before you start connecting you need to ensure your profile is 100% optimised – there are 23 pieces of real estate that you can use – and I call them real estate because that’s exactly what they are.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don’t have time to go through the whole profile today but I will have a surprise for you at the end of the session</a:t>
            </a:r>
            <a:endParaRPr/>
          </a:p>
        </p:txBody>
      </p:sp>
      <p:sp>
        <p:nvSpPr>
          <p:cNvPr id="231" name="Google Shape;23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0842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before you start connecting you need to ensure your profile is 100% optimised – there are 23 pieces of real estate that you can use – and I call them real estate because that’s exactly what they are.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don’t have time to go through the whole profile today but I will have a surprise for you at the end of the session</a:t>
            </a:r>
            <a:endParaRPr/>
          </a:p>
        </p:txBody>
      </p:sp>
      <p:sp>
        <p:nvSpPr>
          <p:cNvPr id="231" name="Google Shape;23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990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cannot stress this enough - The worst thing you can do after connecting is going in for the hard sell. Like my friends over at Gong say, this is not a baseball game, so stop pitching!</a:t>
            </a:r>
            <a:endParaRPr/>
          </a:p>
        </p:txBody>
      </p:sp>
      <p:sp>
        <p:nvSpPr>
          <p:cNvPr id="403" name="Google Shape;40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6" name="Google Shape;43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125332a39f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125332a39f_0_2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feels a little like my furry friend?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little bit like you’ve now caught the tire, but you’re not sure what to do with it?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 1 complaint I get from sales folk is they are spending too much time on LinkedIn and not getting results.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there’s good news and bad news: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125332a39f_0_2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25332a39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125332a39f_0_17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Well not so much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 are 3.5 billion search results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seriously as a business owner do you really have the time to to scroll through 3.5 billion search results – just let that sink in for a bit. 3.5 billion!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even worse, how much of those results are actually tried and tested as opposed to be just theory – so it’s no wonder that the majority of business owners and marketers are saying they don’t get results on LinkedIN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125332a39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125332a39f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2125332a39f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125332a39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125332a39f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2125332a39f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6638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before you start connecting you need to ensure your profile is 100% optimised – there are 23 pieces of real estate that you can use – and I call them real estate because that’s exactly what they are.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don’t have time to go through the whole profile today but I will have a surprise for you at the end of the session</a:t>
            </a:r>
            <a:endParaRPr/>
          </a:p>
        </p:txBody>
      </p:sp>
      <p:sp>
        <p:nvSpPr>
          <p:cNvPr id="231" name="Google Shape;23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before you start connecting you need to ensure your profile is 100% optimised – there are 23 pieces of real estate that you can use – and I call them real estate because that’s exactly what they are.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don’t have time to go through the whole profile today but I will have a surprise for you at the end of the session</a:t>
            </a:r>
            <a:endParaRPr/>
          </a:p>
        </p:txBody>
      </p:sp>
      <p:sp>
        <p:nvSpPr>
          <p:cNvPr id="231" name="Google Shape;23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811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Google Shape;29;p42"/>
          <p:cNvSpPr txBox="1"/>
          <p:nvPr/>
        </p:nvSpPr>
        <p:spPr>
          <a:xfrm>
            <a:off x="7602583" y="4732020"/>
            <a:ext cx="121484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172F3A"/>
                </a:solidFill>
                <a:latin typeface="Calibri"/>
                <a:ea typeface="Calibri"/>
                <a:cs typeface="Calibri"/>
                <a:sym typeface="Calibri"/>
              </a:rPr>
              <a:t>boostsales.live</a:t>
            </a:r>
            <a:endParaRPr sz="1050"/>
          </a:p>
        </p:txBody>
      </p:sp>
      <p:pic>
        <p:nvPicPr>
          <p:cNvPr id="2" name="Google Shape;65;p15">
            <a:extLst>
              <a:ext uri="{FF2B5EF4-FFF2-40B4-BE49-F238E27FC236}">
                <a16:creationId xmlns:a16="http://schemas.microsoft.com/office/drawing/2014/main" id="{48BDDABA-6694-FDCA-B072-57121353FBED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83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-background 1">
  <p:cSld name="header-background 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125332a39f_0_17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oogle Shape;65;p15">
            <a:extLst>
              <a:ext uri="{FF2B5EF4-FFF2-40B4-BE49-F238E27FC236}">
                <a16:creationId xmlns:a16="http://schemas.microsoft.com/office/drawing/2014/main" id="{B65C8019-9809-C641-FC19-B032920A77D8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3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tr.ee/" TargetMode="External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www.linkedin.com/groups/8871270/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62860">
            <a:off x="6791300" y="3028650"/>
            <a:ext cx="2536950" cy="227845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2831285" y="1264611"/>
            <a:ext cx="5762100" cy="119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ZA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SMME Clinic Community Building</a:t>
            </a: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en-US" sz="19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Este Pretorius</a:t>
            </a:r>
            <a:endParaRPr lang="en-US" sz="18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www.boostsales.live</a:t>
            </a:r>
            <a:endParaRPr lang="en-US" sz="18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-650" y="-4000"/>
            <a:ext cx="9144000" cy="77100"/>
          </a:xfrm>
          <a:prstGeom prst="rect">
            <a:avLst/>
          </a:prstGeom>
          <a:solidFill>
            <a:srgbClr val="E81E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l="4031" t="-11395" r="1779" b="-5960"/>
          <a:stretch/>
        </p:blipFill>
        <p:spPr>
          <a:xfrm>
            <a:off x="152400" y="225500"/>
            <a:ext cx="3897183" cy="40258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0A78DD-5440-68B2-958A-A4DA2F361084}"/>
              </a:ext>
            </a:extLst>
          </p:cNvPr>
          <p:cNvSpPr txBox="1"/>
          <p:nvPr/>
        </p:nvSpPr>
        <p:spPr>
          <a:xfrm>
            <a:off x="403823" y="4383025"/>
            <a:ext cx="113012" cy="480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grpSp>
        <p:nvGrpSpPr>
          <p:cNvPr id="3" name="Google Shape;76;p2">
            <a:extLst>
              <a:ext uri="{FF2B5EF4-FFF2-40B4-BE49-F238E27FC236}">
                <a16:creationId xmlns:a16="http://schemas.microsoft.com/office/drawing/2014/main" id="{16A904A6-5CDB-2A33-588D-BA2DD1D1B8E7}"/>
              </a:ext>
            </a:extLst>
          </p:cNvPr>
          <p:cNvGrpSpPr/>
          <p:nvPr/>
        </p:nvGrpSpPr>
        <p:grpSpPr>
          <a:xfrm>
            <a:off x="0" y="4057367"/>
            <a:ext cx="9220202" cy="1209449"/>
            <a:chOff x="-650" y="4094275"/>
            <a:chExt cx="9220202" cy="1209449"/>
          </a:xfrm>
        </p:grpSpPr>
        <p:sp>
          <p:nvSpPr>
            <p:cNvPr id="4" name="Google Shape;77;p2">
              <a:extLst>
                <a:ext uri="{FF2B5EF4-FFF2-40B4-BE49-F238E27FC236}">
                  <a16:creationId xmlns:a16="http://schemas.microsoft.com/office/drawing/2014/main" id="{27DB4A79-9B60-9A5C-FC68-A267A4358978}"/>
                </a:ext>
              </a:extLst>
            </p:cNvPr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8;p2">
              <a:extLst>
                <a:ext uri="{FF2B5EF4-FFF2-40B4-BE49-F238E27FC236}">
                  <a16:creationId xmlns:a16="http://schemas.microsoft.com/office/drawing/2014/main" id="{EDF7C577-92E1-F5E9-5567-7E41A171F4F7}"/>
                </a:ext>
              </a:extLst>
            </p:cNvPr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" name="Google Shape;79;p2">
              <a:extLst>
                <a:ext uri="{FF2B5EF4-FFF2-40B4-BE49-F238E27FC236}">
                  <a16:creationId xmlns:a16="http://schemas.microsoft.com/office/drawing/2014/main" id="{886C78C3-9069-021E-DA9F-FCE45DA0EB85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80;p2">
              <a:extLst>
                <a:ext uri="{FF2B5EF4-FFF2-40B4-BE49-F238E27FC236}">
                  <a16:creationId xmlns:a16="http://schemas.microsoft.com/office/drawing/2014/main" id="{D1AC9689-BD05-0D5E-018B-4CD9DBADD5DE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81;p2">
              <a:extLst>
                <a:ext uri="{FF2B5EF4-FFF2-40B4-BE49-F238E27FC236}">
                  <a16:creationId xmlns:a16="http://schemas.microsoft.com/office/drawing/2014/main" id="{0035E95B-DCBE-E0DE-6B40-4913B2D279AB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82;p2">
              <a:extLst>
                <a:ext uri="{FF2B5EF4-FFF2-40B4-BE49-F238E27FC236}">
                  <a16:creationId xmlns:a16="http://schemas.microsoft.com/office/drawing/2014/main" id="{9E283245-848A-FE1B-CEDF-718EEB6F0DB3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83;p2">
              <a:extLst>
                <a:ext uri="{FF2B5EF4-FFF2-40B4-BE49-F238E27FC236}">
                  <a16:creationId xmlns:a16="http://schemas.microsoft.com/office/drawing/2014/main" id="{A75BE2FF-11A1-1E80-C8B1-7FF8EE5E961A}"/>
                </a:ext>
              </a:extLst>
            </p:cNvPr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" name="Google Shape;84;p2">
              <a:extLst>
                <a:ext uri="{FF2B5EF4-FFF2-40B4-BE49-F238E27FC236}">
                  <a16:creationId xmlns:a16="http://schemas.microsoft.com/office/drawing/2014/main" id="{FD59A7CE-1137-7C47-D7B3-201F516F40A0}"/>
                </a:ext>
              </a:extLst>
            </p:cNvPr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2" name="Google Shape;85;p2">
              <a:extLst>
                <a:ext uri="{FF2B5EF4-FFF2-40B4-BE49-F238E27FC236}">
                  <a16:creationId xmlns:a16="http://schemas.microsoft.com/office/drawing/2014/main" id="{ECF261D0-7197-EF82-E0CD-F9D1A2DEFACB}"/>
                </a:ext>
              </a:extLst>
            </p:cNvPr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/>
          <p:nvPr/>
        </p:nvSpPr>
        <p:spPr>
          <a:xfrm>
            <a:off x="0" y="0"/>
            <a:ext cx="9144000" cy="614855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16BAA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35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BOOST BITE</a:t>
            </a:r>
            <a:r>
              <a:rPr lang="en-US" sz="135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en-US" sz="135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Keywords are KEY WORDS!!!! You want to be found!</a:t>
            </a:r>
            <a:endParaRPr sz="135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0D091F-38E9-5A84-4E29-C1F2EC7A0D1B}"/>
              </a:ext>
            </a:extLst>
          </p:cNvPr>
          <p:cNvSpPr/>
          <p:nvPr/>
        </p:nvSpPr>
        <p:spPr>
          <a:xfrm>
            <a:off x="416366" y="160469"/>
            <a:ext cx="333103" cy="2939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1</a:t>
            </a:r>
          </a:p>
        </p:txBody>
      </p:sp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CC4C429-C379-1585-B078-13FB354DE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66" y="1619657"/>
            <a:ext cx="8311269" cy="13697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29894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5DA0986F-586B-F185-6722-23F934805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26" b="58269"/>
          <a:stretch/>
        </p:blipFill>
        <p:spPr>
          <a:xfrm>
            <a:off x="1451181" y="735909"/>
            <a:ext cx="5653727" cy="1440018"/>
          </a:xfrm>
          <a:prstGeom prst="rect">
            <a:avLst/>
          </a:prstGeom>
        </p:spPr>
      </p:pic>
      <p:sp>
        <p:nvSpPr>
          <p:cNvPr id="235" name="Google Shape;235;p13"/>
          <p:cNvSpPr/>
          <p:nvPr/>
        </p:nvSpPr>
        <p:spPr>
          <a:xfrm>
            <a:off x="0" y="0"/>
            <a:ext cx="9144000" cy="614855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16BAA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CUSTOMISE YOUR BANNER: Don’t sell – trigger, be scarce with corporate logos, and look at it as a conversation starter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0D091F-38E9-5A84-4E29-C1F2EC7A0D1B}"/>
              </a:ext>
            </a:extLst>
          </p:cNvPr>
          <p:cNvSpPr/>
          <p:nvPr/>
        </p:nvSpPr>
        <p:spPr>
          <a:xfrm>
            <a:off x="334233" y="175566"/>
            <a:ext cx="333103" cy="2939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23657A-C8B6-51F1-00B4-6B807F111120}"/>
              </a:ext>
            </a:extLst>
          </p:cNvPr>
          <p:cNvSpPr txBox="1"/>
          <p:nvPr/>
        </p:nvSpPr>
        <p:spPr>
          <a:xfrm>
            <a:off x="1451181" y="2663491"/>
            <a:ext cx="7632785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350" dirty="0">
                <a:solidFill>
                  <a:schemeClr val="tx1"/>
                </a:solidFill>
              </a:rPr>
              <a:t>Use </a:t>
            </a:r>
            <a:r>
              <a:rPr lang="en-ZA" sz="1350" dirty="0" err="1">
                <a:solidFill>
                  <a:schemeClr val="tx1"/>
                </a:solidFill>
              </a:rPr>
              <a:t>canva.com</a:t>
            </a:r>
            <a:r>
              <a:rPr lang="en-ZA" sz="1350" dirty="0">
                <a:solidFill>
                  <a:schemeClr val="tx1"/>
                </a:solidFill>
              </a:rPr>
              <a:t> or graphic designer (google for inspiration)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350" dirty="0">
                <a:solidFill>
                  <a:schemeClr val="tx1"/>
                </a:solidFill>
              </a:rPr>
              <a:t>Save your banner using your keywords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350" dirty="0">
                <a:solidFill>
                  <a:schemeClr val="tx1"/>
                </a:solidFill>
              </a:rPr>
              <a:t>Ensure the image/creative you use is high res and not pixelated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350" dirty="0">
                <a:solidFill>
                  <a:schemeClr val="tx1"/>
                </a:solidFill>
              </a:rPr>
              <a:t>Don't have any creative to the left of your banner as your face will cover it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350" dirty="0">
                <a:solidFill>
                  <a:schemeClr val="tx1"/>
                </a:solidFill>
              </a:rPr>
              <a:t>Do the "close eye - open eye" test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350" dirty="0">
                <a:solidFill>
                  <a:schemeClr val="tx1"/>
                </a:solidFill>
              </a:rPr>
              <a:t>Refer back to your BRAND STATEMENT!</a:t>
            </a: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2ECBC9A4-8766-D391-0AF5-974F8E54A95E}"/>
              </a:ext>
            </a:extLst>
          </p:cNvPr>
          <p:cNvSpPr/>
          <p:nvPr/>
        </p:nvSpPr>
        <p:spPr>
          <a:xfrm>
            <a:off x="6478317" y="756661"/>
            <a:ext cx="657519" cy="593373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1F5103-AEE0-D34A-2C13-8B2D5D906992}"/>
              </a:ext>
            </a:extLst>
          </p:cNvPr>
          <p:cNvSpPr txBox="1"/>
          <p:nvPr/>
        </p:nvSpPr>
        <p:spPr>
          <a:xfrm>
            <a:off x="7135836" y="872160"/>
            <a:ext cx="92614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350" dirty="0">
                <a:solidFill>
                  <a:srgbClr val="FF0000"/>
                </a:solidFill>
              </a:rPr>
              <a:t>TO EDIT</a:t>
            </a:r>
          </a:p>
        </p:txBody>
      </p:sp>
    </p:spTree>
    <p:extLst>
      <p:ext uri="{BB962C8B-B14F-4D97-AF65-F5344CB8AC3E}">
        <p14:creationId xmlns:p14="http://schemas.microsoft.com/office/powerpoint/2010/main" val="2410687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/>
          <p:nvPr/>
        </p:nvSpPr>
        <p:spPr>
          <a:xfrm>
            <a:off x="0" y="16192"/>
            <a:ext cx="9144000" cy="614855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16BAA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PROFILE IMAGE : Test how your photo will be perceived at https://</a:t>
            </a:r>
            <a:r>
              <a:rPr lang="en-US" sz="12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www.photofeeler.com</a:t>
            </a:r>
            <a:r>
              <a:rPr lang="en-US" sz="12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/</a:t>
            </a:r>
          </a:p>
        </p:txBody>
      </p:sp>
      <p:pic>
        <p:nvPicPr>
          <p:cNvPr id="6" name="Picture 5" descr="A person and a dog&#10;&#10;Description automatically generated with low confidence">
            <a:extLst>
              <a:ext uri="{FF2B5EF4-FFF2-40B4-BE49-F238E27FC236}">
                <a16:creationId xmlns:a16="http://schemas.microsoft.com/office/drawing/2014/main" id="{AE6F8C10-8ADE-A8C9-027B-2C4E293AF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1" t="10139" r="4317" b="7984"/>
          <a:stretch/>
        </p:blipFill>
        <p:spPr>
          <a:xfrm>
            <a:off x="233313" y="941823"/>
            <a:ext cx="5040984" cy="16299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7" descr="A picture containing person, person, indoor, posing&#10;&#10;Description automatically generated">
            <a:extLst>
              <a:ext uri="{FF2B5EF4-FFF2-40B4-BE49-F238E27FC236}">
                <a16:creationId xmlns:a16="http://schemas.microsoft.com/office/drawing/2014/main" id="{DA56588F-D60C-1A97-5D3A-FE24177A24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3" t="4428" r="1752" b="7601"/>
          <a:stretch/>
        </p:blipFill>
        <p:spPr>
          <a:xfrm>
            <a:off x="3575081" y="2676064"/>
            <a:ext cx="5250766" cy="18015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80D091F-38E9-5A84-4E29-C1F2EC7A0D1B}"/>
              </a:ext>
            </a:extLst>
          </p:cNvPr>
          <p:cNvSpPr/>
          <p:nvPr/>
        </p:nvSpPr>
        <p:spPr>
          <a:xfrm>
            <a:off x="460128" y="166035"/>
            <a:ext cx="333103" cy="2939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682467-3C47-8F17-5776-28A5D007B6D5}"/>
              </a:ext>
            </a:extLst>
          </p:cNvPr>
          <p:cNvSpPr txBox="1"/>
          <p:nvPr/>
        </p:nvSpPr>
        <p:spPr>
          <a:xfrm>
            <a:off x="5996017" y="1385936"/>
            <a:ext cx="2014409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350" dirty="0">
                <a:solidFill>
                  <a:schemeClr val="tx1"/>
                </a:solidFill>
              </a:rPr>
              <a:t>Busy</a:t>
            </a:r>
          </a:p>
          <a:p>
            <a:r>
              <a:rPr lang="en-ZA" sz="1350" dirty="0">
                <a:solidFill>
                  <a:schemeClr val="tx1"/>
                </a:solidFill>
              </a:rPr>
              <a:t>Unprofessional</a:t>
            </a:r>
          </a:p>
          <a:p>
            <a:r>
              <a:rPr lang="en-ZA" sz="1350" dirty="0">
                <a:solidFill>
                  <a:schemeClr val="tx1"/>
                </a:solidFill>
              </a:rPr>
              <a:t>Difficult to see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5FFA68-39D6-F5CF-B99B-5E5E93EEE4C7}"/>
              </a:ext>
            </a:extLst>
          </p:cNvPr>
          <p:cNvSpPr txBox="1"/>
          <p:nvPr/>
        </p:nvSpPr>
        <p:spPr>
          <a:xfrm>
            <a:off x="793231" y="3141694"/>
            <a:ext cx="2014409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ZA" sz="1350" dirty="0">
                <a:solidFill>
                  <a:schemeClr val="tx1"/>
                </a:solidFill>
              </a:rPr>
              <a:t>Clean</a:t>
            </a:r>
          </a:p>
          <a:p>
            <a:pPr algn="r"/>
            <a:r>
              <a:rPr lang="en-ZA" sz="1350" dirty="0">
                <a:solidFill>
                  <a:schemeClr val="tx1"/>
                </a:solidFill>
              </a:rPr>
              <a:t>Professional</a:t>
            </a:r>
          </a:p>
          <a:p>
            <a:pPr algn="r"/>
            <a:r>
              <a:rPr lang="en-ZA" sz="1350" dirty="0">
                <a:solidFill>
                  <a:schemeClr val="tx1"/>
                </a:solidFill>
              </a:rPr>
              <a:t>Inviting</a:t>
            </a:r>
          </a:p>
        </p:txBody>
      </p:sp>
      <p:pic>
        <p:nvPicPr>
          <p:cNvPr id="18" name="Graphic 17" descr="Checkbox Ticked with solid fill">
            <a:extLst>
              <a:ext uri="{FF2B5EF4-FFF2-40B4-BE49-F238E27FC236}">
                <a16:creationId xmlns:a16="http://schemas.microsoft.com/office/drawing/2014/main" id="{62F56F7C-99F0-A5DA-04F2-C48AFF60FE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07639" y="3148391"/>
            <a:ext cx="685800" cy="685800"/>
          </a:xfrm>
          <a:prstGeom prst="rect">
            <a:avLst/>
          </a:prstGeom>
        </p:spPr>
      </p:pic>
      <p:pic>
        <p:nvPicPr>
          <p:cNvPr id="20" name="Graphic 19" descr="Checkbox Crossed with solid fill">
            <a:extLst>
              <a:ext uri="{FF2B5EF4-FFF2-40B4-BE49-F238E27FC236}">
                <a16:creationId xmlns:a16="http://schemas.microsoft.com/office/drawing/2014/main" id="{ACC9963B-96F3-F8B7-F273-30D183705C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87401" y="141388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13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/>
          <p:nvPr/>
        </p:nvSpPr>
        <p:spPr>
          <a:xfrm>
            <a:off x="0" y="-3510"/>
            <a:ext cx="9144000" cy="614855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16BAA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HEADLINE</a:t>
            </a:r>
            <a:r>
              <a:rPr lang="en-US" sz="12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: Test your headline at https://</a:t>
            </a:r>
            <a:r>
              <a:rPr lang="en-US" sz="12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headlines.sharethrough.com</a:t>
            </a:r>
            <a:r>
              <a:rPr lang="en-US" sz="12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/</a:t>
            </a:r>
            <a:endParaRPr sz="120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0D091F-38E9-5A84-4E29-C1F2EC7A0D1B}"/>
              </a:ext>
            </a:extLst>
          </p:cNvPr>
          <p:cNvSpPr/>
          <p:nvPr/>
        </p:nvSpPr>
        <p:spPr>
          <a:xfrm>
            <a:off x="460128" y="156959"/>
            <a:ext cx="333103" cy="2939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1CFEA7-D851-92C9-01DF-41D7EF13CA66}"/>
              </a:ext>
            </a:extLst>
          </p:cNvPr>
          <p:cNvSpPr txBox="1"/>
          <p:nvPr/>
        </p:nvSpPr>
        <p:spPr>
          <a:xfrm>
            <a:off x="295545" y="3252256"/>
            <a:ext cx="8414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You want someone to click on your profile - and your profile image and profile headline follow you everywhere!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220 characters - add your most important keywords in the first 60 - 80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Incorporate some symbols to break up text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Consider adding adjectives, phrases, a goal, personal mantra together with your keywords to make it interesting</a:t>
            </a:r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7DC9D23-280F-79F5-F7BA-7A934FA4C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005" y="748821"/>
            <a:ext cx="5584203" cy="22544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3F3EE9BA-4027-14A9-AC69-149F610DAF3C}"/>
              </a:ext>
            </a:extLst>
          </p:cNvPr>
          <p:cNvSpPr/>
          <p:nvPr/>
        </p:nvSpPr>
        <p:spPr>
          <a:xfrm>
            <a:off x="2835110" y="2140033"/>
            <a:ext cx="4256203" cy="926183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04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/>
          <p:nvPr/>
        </p:nvSpPr>
        <p:spPr>
          <a:xfrm>
            <a:off x="0" y="0"/>
            <a:ext cx="9144000" cy="614855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16BAA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TEMPLATES </a:t>
            </a:r>
            <a:r>
              <a:rPr lang="en-US" sz="12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: Test your headline at https://</a:t>
            </a:r>
            <a:r>
              <a:rPr lang="en-US" sz="1200" dirty="0" err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headlines.sharethrough.com</a:t>
            </a:r>
            <a:r>
              <a:rPr lang="en-US" sz="12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/</a:t>
            </a:r>
            <a:endParaRPr sz="120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0D091F-38E9-5A84-4E29-C1F2EC7A0D1B}"/>
              </a:ext>
            </a:extLst>
          </p:cNvPr>
          <p:cNvSpPr/>
          <p:nvPr/>
        </p:nvSpPr>
        <p:spPr>
          <a:xfrm>
            <a:off x="473098" y="160469"/>
            <a:ext cx="333103" cy="2939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4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2C2D04E-EB50-8A47-E451-7EF6FE9EE601}"/>
              </a:ext>
            </a:extLst>
          </p:cNvPr>
          <p:cNvGraphicFramePr>
            <a:graphicFrameLocks noGrp="1"/>
          </p:cNvGraphicFramePr>
          <p:nvPr/>
        </p:nvGraphicFramePr>
        <p:xfrm>
          <a:off x="289673" y="700375"/>
          <a:ext cx="8400069" cy="341796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34820">
                  <a:extLst>
                    <a:ext uri="{9D8B030D-6E8A-4147-A177-3AD203B41FA5}">
                      <a16:colId xmlns:a16="http://schemas.microsoft.com/office/drawing/2014/main" val="680247413"/>
                    </a:ext>
                  </a:extLst>
                </a:gridCol>
                <a:gridCol w="4765249">
                  <a:extLst>
                    <a:ext uri="{9D8B030D-6E8A-4147-A177-3AD203B41FA5}">
                      <a16:colId xmlns:a16="http://schemas.microsoft.com/office/drawing/2014/main" val="2835927423"/>
                    </a:ext>
                  </a:extLst>
                </a:gridCol>
              </a:tblGrid>
              <a:tr h="742555">
                <a:tc>
                  <a:txBody>
                    <a:bodyPr/>
                    <a:lstStyle/>
                    <a:p>
                      <a:r>
                        <a:rPr lang="en-ZA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[Unique attribute] | [Audience-oriented description of what you do] | [Personality-driven statement]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Accidental LinkedIn expert | If your relationship with LinkedIn is circling the drain, I can save it | Let me help you nail your B2B lead generation, social selling and digital marketing (or we could just talk about dogs)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5013657"/>
                  </a:ext>
                </a:extLst>
              </a:tr>
              <a:tr h="525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ZA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I help you get [Benefit] through [Mechanism] | [Credibility] | [Topic 1] → [Topic 2] → [Topic 3]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 help you close high-ticket deals through SPIN selling | Over $15M in sales generated for clients | Sales → Psychology → Networking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86619010"/>
                  </a:ext>
                </a:extLst>
              </a:tr>
              <a:tr h="525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ZA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My [Digital asset] will help you get [Benefit] | [Social proof] | [Title]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My marketing newsletter will make you smarter | Over 15,000 subscribers agree | CMO at Nike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9007876"/>
                  </a:ext>
                </a:extLst>
              </a:tr>
              <a:tr h="525977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[Unique attribute] + [Credibility] | I teach [Audience] to get [Desired benefit]. [CTA]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Ex-Googler with 10 years in the software industry | I teach young developers how to use LinkedIn to get better jobs. Follow me for free tips and content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40209445"/>
                  </a:ext>
                </a:extLst>
              </a:tr>
              <a:tr h="525977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I help [Audience with X characteristics] achieve [Y goal]. [Relevant question]. [CTA].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I help men over 40 recover their energy. Fitness coach. Want to feel stronger, younger, and unstoppable? Shoot me a DM.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61928338"/>
                  </a:ext>
                </a:extLst>
              </a:tr>
              <a:tr h="525977"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[Doing X] for [Audience 1] and [Audience 2] | [Title]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Writing email copy for solopreneurs and C-level execs | Founder @ Faraday Agency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3871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415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/>
          <p:nvPr/>
        </p:nvSpPr>
        <p:spPr>
          <a:xfrm>
            <a:off x="0" y="0"/>
            <a:ext cx="9144000" cy="614855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16BAA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BOOST BITE</a:t>
            </a:r>
            <a:r>
              <a:rPr lang="en-US" sz="120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en-US" sz="1200" dirty="0">
                <a:solidFill>
                  <a:schemeClr val="lt1"/>
                </a:solidFill>
                <a:latin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https://linktr.</a:t>
            </a:r>
            <a:r>
              <a:rPr lang="en-US" sz="1200">
                <a:solidFill>
                  <a:schemeClr val="lt1"/>
                </a:solidFill>
                <a:latin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ee/</a:t>
            </a:r>
            <a:r>
              <a:rPr lang="en-US" sz="120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2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creates one link for all your social media profiles</a:t>
            </a:r>
            <a:endParaRPr sz="120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0D091F-38E9-5A84-4E29-C1F2EC7A0D1B}"/>
              </a:ext>
            </a:extLst>
          </p:cNvPr>
          <p:cNvSpPr/>
          <p:nvPr/>
        </p:nvSpPr>
        <p:spPr>
          <a:xfrm>
            <a:off x="460127" y="160469"/>
            <a:ext cx="333103" cy="2939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5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27405B9-3379-63C6-25B4-71A7D4553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031" y="1003789"/>
            <a:ext cx="2715244" cy="2608415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85AE591-BFE1-4236-AA9C-69A147BBD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27" y="1003789"/>
            <a:ext cx="3710003" cy="2165318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A4942AAE-1A5F-7EA8-2D12-8F526810874D}"/>
              </a:ext>
            </a:extLst>
          </p:cNvPr>
          <p:cNvSpPr/>
          <p:nvPr/>
        </p:nvSpPr>
        <p:spPr>
          <a:xfrm>
            <a:off x="1675615" y="2953468"/>
            <a:ext cx="798922" cy="215639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9" name="Graphic 8" descr="Arrow Right with solid fill">
            <a:extLst>
              <a:ext uri="{FF2B5EF4-FFF2-40B4-BE49-F238E27FC236}">
                <a16:creationId xmlns:a16="http://schemas.microsoft.com/office/drawing/2014/main" id="{72C60AAC-4DCC-5FA7-6F34-A246E9DB28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368086">
            <a:off x="2514042" y="2377157"/>
            <a:ext cx="2223341" cy="6858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B8617DC-5E4E-5C74-7FD4-830EF93B29AD}"/>
              </a:ext>
            </a:extLst>
          </p:cNvPr>
          <p:cNvSpPr/>
          <p:nvPr/>
        </p:nvSpPr>
        <p:spPr>
          <a:xfrm>
            <a:off x="6946512" y="1327957"/>
            <a:ext cx="487838" cy="3752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09643D-7128-BC74-5879-A4E8B8DA8A03}"/>
              </a:ext>
            </a:extLst>
          </p:cNvPr>
          <p:cNvSpPr txBox="1"/>
          <p:nvPr/>
        </p:nvSpPr>
        <p:spPr>
          <a:xfrm>
            <a:off x="7502275" y="1365542"/>
            <a:ext cx="92614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350" dirty="0">
                <a:solidFill>
                  <a:srgbClr val="FF0000"/>
                </a:solidFill>
              </a:rPr>
              <a:t>TO EDIT</a:t>
            </a:r>
          </a:p>
        </p:txBody>
      </p:sp>
    </p:spTree>
    <p:extLst>
      <p:ext uri="{BB962C8B-B14F-4D97-AF65-F5344CB8AC3E}">
        <p14:creationId xmlns:p14="http://schemas.microsoft.com/office/powerpoint/2010/main" val="3409844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/>
          <p:nvPr/>
        </p:nvSpPr>
        <p:spPr>
          <a:xfrm>
            <a:off x="0" y="18478"/>
            <a:ext cx="9144000" cy="614855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16BAA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EDUCATION HACK: Make sure the “Contact Me” education is the first one on the list </a:t>
            </a:r>
            <a:endParaRPr sz="120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0D091F-38E9-5A84-4E29-C1F2EC7A0D1B}"/>
              </a:ext>
            </a:extLst>
          </p:cNvPr>
          <p:cNvSpPr/>
          <p:nvPr/>
        </p:nvSpPr>
        <p:spPr>
          <a:xfrm>
            <a:off x="460128" y="182575"/>
            <a:ext cx="333103" cy="2939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6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6309008-8D50-5CD3-E88D-B840084B2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0" y="2427723"/>
            <a:ext cx="4113790" cy="16826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84358C-62EF-BC58-C1C4-0B8D7D3A8956}"/>
              </a:ext>
            </a:extLst>
          </p:cNvPr>
          <p:cNvSpPr txBox="1"/>
          <p:nvPr/>
        </p:nvSpPr>
        <p:spPr>
          <a:xfrm>
            <a:off x="3155878" y="2849576"/>
            <a:ext cx="92614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1350" dirty="0">
                <a:solidFill>
                  <a:srgbClr val="FF0000"/>
                </a:solidFill>
              </a:rPr>
              <a:t>TO ADD</a:t>
            </a:r>
          </a:p>
        </p:txBody>
      </p:sp>
      <p:pic>
        <p:nvPicPr>
          <p:cNvPr id="13" name="Picture 1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17A39D7E-8341-F622-0C19-144BDE046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868" y="824150"/>
            <a:ext cx="2935636" cy="332456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06611D4-6C05-1C19-5D85-41538279A9F1}"/>
              </a:ext>
            </a:extLst>
          </p:cNvPr>
          <p:cNvSpPr/>
          <p:nvPr/>
        </p:nvSpPr>
        <p:spPr>
          <a:xfrm>
            <a:off x="3482535" y="2486431"/>
            <a:ext cx="302354" cy="2767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9DFFAEE9-A623-DB42-361B-6B99AECFBB91}"/>
              </a:ext>
            </a:extLst>
          </p:cNvPr>
          <p:cNvSpPr/>
          <p:nvPr/>
        </p:nvSpPr>
        <p:spPr>
          <a:xfrm>
            <a:off x="5542416" y="1627494"/>
            <a:ext cx="2884088" cy="653426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EE6F7D5B-3895-561B-B1EF-E9D7D15C6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0" y="846305"/>
            <a:ext cx="4700954" cy="1257580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105F39AC-1420-D7AB-CA89-E5072CBBC77C}"/>
              </a:ext>
            </a:extLst>
          </p:cNvPr>
          <p:cNvSpPr/>
          <p:nvPr/>
        </p:nvSpPr>
        <p:spPr>
          <a:xfrm>
            <a:off x="3082735" y="1606061"/>
            <a:ext cx="1669499" cy="552919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43C522C2-7707-EDF3-1CBD-085AD4B192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368086">
            <a:off x="3650622" y="1907848"/>
            <a:ext cx="190662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60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/>
          <p:nvPr/>
        </p:nvSpPr>
        <p:spPr>
          <a:xfrm>
            <a:off x="0" y="7102"/>
            <a:ext cx="9144000" cy="614855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16BAA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BOOST BITE</a:t>
            </a:r>
            <a:r>
              <a:rPr lang="en-US" sz="120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: </a:t>
            </a:r>
            <a:r>
              <a:rPr lang="en-US" sz="12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Prospects can now search for you via the services you offer</a:t>
            </a:r>
            <a:endParaRPr sz="120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0D091F-38E9-5A84-4E29-C1F2EC7A0D1B}"/>
              </a:ext>
            </a:extLst>
          </p:cNvPr>
          <p:cNvSpPr/>
          <p:nvPr/>
        </p:nvSpPr>
        <p:spPr>
          <a:xfrm>
            <a:off x="466613" y="192816"/>
            <a:ext cx="333103" cy="2939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E418D1-66F2-830D-E106-FF5CFCBDD18B}"/>
              </a:ext>
            </a:extLst>
          </p:cNvPr>
          <p:cNvGrpSpPr/>
          <p:nvPr/>
        </p:nvGrpSpPr>
        <p:grpSpPr>
          <a:xfrm>
            <a:off x="161816" y="690336"/>
            <a:ext cx="7960433" cy="3577447"/>
            <a:chOff x="-142534" y="339365"/>
            <a:chExt cx="8909462" cy="400394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FC6853-AF8F-37C5-3318-08941140B549}"/>
                </a:ext>
              </a:extLst>
            </p:cNvPr>
            <p:cNvSpPr txBox="1"/>
            <p:nvPr/>
          </p:nvSpPr>
          <p:spPr>
            <a:xfrm>
              <a:off x="145414" y="3429973"/>
              <a:ext cx="5092221" cy="8267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ZA" sz="1050" dirty="0"/>
                <a:t>You can add up to 10 services from a predefined LinkedIn list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r>
                <a:rPr lang="en-ZA" sz="1050" dirty="0"/>
                <a:t>If you do not have "providing services" join the SMP group - </a:t>
              </a:r>
              <a:r>
                <a:rPr lang="en-ZA" sz="1050" dirty="0">
                  <a:hlinkClick r:id="rId3"/>
                </a:rPr>
                <a:t>https://www.linkedin.com/groups/8871270/ </a:t>
              </a:r>
              <a:r>
                <a:rPr lang="en-ZA" sz="1050" dirty="0"/>
                <a:t>and it will be activated on your profile</a:t>
              </a:r>
            </a:p>
          </p:txBody>
        </p:sp>
        <p:pic>
          <p:nvPicPr>
            <p:cNvPr id="14" name="Picture 13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304D92AA-5946-555C-E9DF-F8DD35B15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42534" y="690186"/>
              <a:ext cx="4665819" cy="936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24" name="Frame 23">
              <a:extLst>
                <a:ext uri="{FF2B5EF4-FFF2-40B4-BE49-F238E27FC236}">
                  <a16:creationId xmlns:a16="http://schemas.microsoft.com/office/drawing/2014/main" id="{3F3A2E68-0930-6160-D249-0224322011DF}"/>
                </a:ext>
              </a:extLst>
            </p:cNvPr>
            <p:cNvSpPr/>
            <p:nvPr/>
          </p:nvSpPr>
          <p:spPr>
            <a:xfrm>
              <a:off x="2190149" y="968511"/>
              <a:ext cx="466627" cy="260804"/>
            </a:xfrm>
            <a:prstGeom prst="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pic>
          <p:nvPicPr>
            <p:cNvPr id="26" name="Picture 25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41EB3196-4EEA-C0A1-F41D-65685B4B0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31199" y="1824042"/>
              <a:ext cx="2792087" cy="103387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A0DD19B-CA57-CE4E-911C-D49DD076869C}"/>
                </a:ext>
              </a:extLst>
            </p:cNvPr>
            <p:cNvGrpSpPr/>
            <p:nvPr/>
          </p:nvGrpSpPr>
          <p:grpSpPr>
            <a:xfrm>
              <a:off x="5599977" y="339365"/>
              <a:ext cx="3155659" cy="4003944"/>
              <a:chOff x="7481693" y="847406"/>
              <a:chExt cx="4207545" cy="5338592"/>
            </a:xfrm>
          </p:grpSpPr>
          <p:pic>
            <p:nvPicPr>
              <p:cNvPr id="3" name="Picture 2" descr="Graphical user interface, text, application, chat or text message&#10;&#10;Description automatically generated">
                <a:extLst>
                  <a:ext uri="{FF2B5EF4-FFF2-40B4-BE49-F238E27FC236}">
                    <a16:creationId xmlns:a16="http://schemas.microsoft.com/office/drawing/2014/main" id="{6DED0C6A-A417-FE89-BDA2-734B8D5AE4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982" t="3006" r="4116"/>
              <a:stretch/>
            </p:blipFill>
            <p:spPr>
              <a:xfrm>
                <a:off x="7481694" y="847406"/>
                <a:ext cx="4207544" cy="4288262"/>
              </a:xfrm>
              <a:prstGeom prst="rect">
                <a:avLst/>
              </a:prstGeom>
            </p:spPr>
          </p:pic>
          <p:pic>
            <p:nvPicPr>
              <p:cNvPr id="30" name="Picture 29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C2ADFF3D-0DA3-B827-4A36-FD33C57C2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81693" y="4170001"/>
                <a:ext cx="4207544" cy="2015997"/>
              </a:xfrm>
              <a:prstGeom prst="rect">
                <a:avLst/>
              </a:prstGeom>
            </p:spPr>
          </p:pic>
        </p:grpSp>
        <p:pic>
          <p:nvPicPr>
            <p:cNvPr id="43" name="Graphic 42" descr="Arrow Right with solid fill">
              <a:extLst>
                <a:ext uri="{FF2B5EF4-FFF2-40B4-BE49-F238E27FC236}">
                  <a16:creationId xmlns:a16="http://schemas.microsoft.com/office/drawing/2014/main" id="{129E7BE6-E1E1-865D-44C3-69AD76268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523308">
              <a:off x="3367516" y="1283751"/>
              <a:ext cx="2075317" cy="685800"/>
            </a:xfrm>
            <a:prstGeom prst="rect">
              <a:avLst/>
            </a:prstGeom>
          </p:spPr>
        </p:pic>
        <p:pic>
          <p:nvPicPr>
            <p:cNvPr id="44" name="Graphic 43" descr="Arrow Right with solid fill">
              <a:extLst>
                <a:ext uri="{FF2B5EF4-FFF2-40B4-BE49-F238E27FC236}">
                  <a16:creationId xmlns:a16="http://schemas.microsoft.com/office/drawing/2014/main" id="{AE4FAF41-0364-C7FF-E093-DE1C9766C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3163395">
              <a:off x="2234681" y="1259404"/>
              <a:ext cx="891779" cy="685800"/>
            </a:xfrm>
            <a:prstGeom prst="rect">
              <a:avLst/>
            </a:prstGeom>
          </p:spPr>
        </p:pic>
        <p:sp>
          <p:nvSpPr>
            <p:cNvPr id="45" name="Frame 44">
              <a:extLst>
                <a:ext uri="{FF2B5EF4-FFF2-40B4-BE49-F238E27FC236}">
                  <a16:creationId xmlns:a16="http://schemas.microsoft.com/office/drawing/2014/main" id="{757F3FF0-8C68-17B4-E4C7-F46F1B9A3F71}"/>
                </a:ext>
              </a:extLst>
            </p:cNvPr>
            <p:cNvSpPr/>
            <p:nvPr/>
          </p:nvSpPr>
          <p:spPr>
            <a:xfrm>
              <a:off x="5588291" y="3482773"/>
              <a:ext cx="2816687" cy="240005"/>
            </a:xfrm>
            <a:prstGeom prst="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46" name="Frame 45">
              <a:extLst>
                <a:ext uri="{FF2B5EF4-FFF2-40B4-BE49-F238E27FC236}">
                  <a16:creationId xmlns:a16="http://schemas.microsoft.com/office/drawing/2014/main" id="{19D38A5B-A828-4630-5198-BCEA785CC00C}"/>
                </a:ext>
              </a:extLst>
            </p:cNvPr>
            <p:cNvSpPr/>
            <p:nvPr/>
          </p:nvSpPr>
          <p:spPr>
            <a:xfrm>
              <a:off x="5588684" y="4048635"/>
              <a:ext cx="3178244" cy="240005"/>
            </a:xfrm>
            <a:prstGeom prst="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F32AB73-1FD2-A2F8-6945-0BFA0404541E}"/>
                </a:ext>
              </a:extLst>
            </p:cNvPr>
            <p:cNvSpPr txBox="1"/>
            <p:nvPr/>
          </p:nvSpPr>
          <p:spPr>
            <a:xfrm>
              <a:off x="6648196" y="1851593"/>
              <a:ext cx="2107439" cy="30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ZA" sz="1350" dirty="0">
                  <a:solidFill>
                    <a:srgbClr val="FF0000"/>
                  </a:solidFill>
                </a:rPr>
                <a:t>ADD ABOUT COPY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344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66728" y="238773"/>
            <a:ext cx="3610544" cy="3775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6"/>
          <p:cNvSpPr txBox="1">
            <a:spLocks noGrp="1"/>
          </p:cNvSpPr>
          <p:nvPr>
            <p:ph type="title"/>
          </p:nvPr>
        </p:nvSpPr>
        <p:spPr>
          <a:xfrm>
            <a:off x="628650" y="606139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 algn="ctr">
              <a:buClr>
                <a:schemeClr val="dk1"/>
              </a:buClr>
              <a:buSzPts val="4400"/>
            </a:pPr>
            <a:r>
              <a:rPr lang="en-US" dirty="0"/>
              <a:t>I’m here to help…get your newly edited profile reviewed by me for free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(only 5 spots available)</a:t>
            </a:r>
            <a:endParaRPr dirty="0"/>
          </a:p>
        </p:txBody>
      </p:sp>
      <p:sp>
        <p:nvSpPr>
          <p:cNvPr id="440" name="Google Shape;440;p36"/>
          <p:cNvSpPr txBox="1"/>
          <p:nvPr/>
        </p:nvSpPr>
        <p:spPr>
          <a:xfrm>
            <a:off x="2850354" y="2571750"/>
            <a:ext cx="6214773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4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US" sz="4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boostsales.live</a:t>
            </a:r>
            <a:r>
              <a:rPr lang="en-US" sz="4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405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ppp</a:t>
            </a:r>
            <a:endParaRPr sz="1050" dirty="0"/>
          </a:p>
        </p:txBody>
      </p:sp>
      <p:pic>
        <p:nvPicPr>
          <p:cNvPr id="441" name="Google Shape;441;p36" descr="A picture containing engineer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555" y="2046776"/>
            <a:ext cx="1931852" cy="19318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2125332a39f_0_267" descr="I Can Has Cheezburger? - chasing your tail - Funny Animals Online -  Cheezburg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3775" y="381442"/>
            <a:ext cx="4976450" cy="3472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2200" y="1065100"/>
            <a:ext cx="5658700" cy="30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/>
          <p:nvPr/>
        </p:nvSpPr>
        <p:spPr>
          <a:xfrm>
            <a:off x="240400" y="450050"/>
            <a:ext cx="5166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" sz="6500" b="0" i="0" u="none" strike="noStrike" cap="none">
                <a:solidFill>
                  <a:srgbClr val="2B388F"/>
                </a:solidFill>
                <a:latin typeface="Poppins"/>
                <a:ea typeface="Poppins"/>
                <a:cs typeface="Poppins"/>
                <a:sym typeface="Poppins"/>
              </a:rPr>
              <a:t>Thank</a:t>
            </a:r>
            <a:r>
              <a:rPr lang="en" sz="6500" b="1" i="0" u="none" strike="noStrike" cap="non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7000" b="1" i="0" u="none" strike="noStrike" cap="none">
                <a:solidFill>
                  <a:srgbClr val="2B388F"/>
                </a:solidFill>
                <a:latin typeface="Poppins"/>
                <a:ea typeface="Poppins"/>
                <a:cs typeface="Poppins"/>
                <a:sym typeface="Poppins"/>
              </a:rPr>
              <a:t>You</a:t>
            </a:r>
            <a:endParaRPr sz="6700" b="0" i="0" u="none" strike="noStrike" cap="none">
              <a:solidFill>
                <a:srgbClr val="2B388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9" name="Google Shape;109;p4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110" name="Google Shape;110;p4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2" name="Google Shape;112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2397" y="4491350"/>
              <a:ext cx="1577277" cy="52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877727" y="4274408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4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7" name="Google Shape;117;p4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18" name="Google Shape;118;p4"/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25332a39f_0_178"/>
          <p:cNvSpPr txBox="1"/>
          <p:nvPr/>
        </p:nvSpPr>
        <p:spPr>
          <a:xfrm>
            <a:off x="211705" y="682847"/>
            <a:ext cx="8625924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There are a little under 3.5 billion search results to the query “How To Use LinkedIn to get clients” </a:t>
            </a:r>
            <a:br>
              <a:rPr lang="en-US" sz="3000" dirty="0">
                <a:solidFill>
                  <a:schemeClr val="tx1"/>
                </a:solidFill>
              </a:rPr>
            </a:b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No wonder people are not getting results</a:t>
            </a:r>
            <a:r>
              <a:rPr lang="en-US" sz="3000" dirty="0">
                <a:solidFill>
                  <a:schemeClr val="tx1"/>
                </a:solidFill>
                <a:latin typeface="Numans"/>
                <a:ea typeface="Numans"/>
                <a:cs typeface="Numans"/>
                <a:sym typeface="Numans"/>
              </a:rPr>
              <a:t>.</a:t>
            </a:r>
            <a:endParaRPr sz="3600" dirty="0">
              <a:solidFill>
                <a:schemeClr val="tx1"/>
              </a:solidFill>
              <a:latin typeface="Numans"/>
              <a:ea typeface="Numans"/>
              <a:cs typeface="Numans"/>
              <a:sym typeface="Numans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07009E-762E-7C99-EC0D-F76EE2CAD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590" y="2820096"/>
            <a:ext cx="5829300" cy="12028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1BF7BBF-A4D7-CD0E-986B-2E52C528D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541" y="553075"/>
            <a:ext cx="3868918" cy="32212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125332a39f_0_50"/>
          <p:cNvSpPr txBox="1">
            <a:spLocks noGrp="1"/>
          </p:cNvSpPr>
          <p:nvPr>
            <p:ph type="body" idx="1"/>
          </p:nvPr>
        </p:nvSpPr>
        <p:spPr>
          <a:xfrm>
            <a:off x="628650" y="1236130"/>
            <a:ext cx="7886700" cy="1968341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chemeClr val="tx1"/>
                </a:solidFill>
              </a:rPr>
              <a:t>What problem do I solve and for who </a:t>
            </a:r>
          </a:p>
          <a:p>
            <a:pPr marL="0" indent="0" algn="ctr">
              <a:buNone/>
            </a:pPr>
            <a:endParaRPr lang="en-US" sz="3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000" dirty="0">
                <a:solidFill>
                  <a:schemeClr val="tx1"/>
                </a:solidFill>
              </a:rPr>
              <a:t>(not what do I sell…)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>
            <a:spLocks noGrp="1"/>
          </p:cNvSpPr>
          <p:nvPr>
            <p:ph type="body" idx="1"/>
          </p:nvPr>
        </p:nvSpPr>
        <p:spPr>
          <a:xfrm>
            <a:off x="628650" y="50937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 lnSpcReduction="10000"/>
          </a:bodyPr>
          <a:lstStyle/>
          <a:p>
            <a:pPr marL="0" indent="0" algn="ctr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US" sz="2700" dirty="0"/>
              <a:t>I help </a:t>
            </a:r>
            <a:r>
              <a:rPr lang="en-US" sz="2700" dirty="0">
                <a:solidFill>
                  <a:srgbClr val="FF0000"/>
                </a:solidFill>
              </a:rPr>
              <a:t>(who do you help) (what do you help them with, in what time frame, achieve what results)</a:t>
            </a:r>
            <a:r>
              <a:rPr lang="en-US" sz="2700" dirty="0"/>
              <a:t> without </a:t>
            </a:r>
            <a:r>
              <a:rPr lang="en-US" sz="2700" dirty="0">
                <a:solidFill>
                  <a:srgbClr val="FF0000"/>
                </a:solidFill>
              </a:rPr>
              <a:t>(what will they not have to do to achieve the results)</a:t>
            </a:r>
            <a:endParaRPr sz="27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02AE5E-1152-6A4A-693B-C5DC756AFD36}"/>
              </a:ext>
            </a:extLst>
          </p:cNvPr>
          <p:cNvSpPr/>
          <p:nvPr/>
        </p:nvSpPr>
        <p:spPr>
          <a:xfrm>
            <a:off x="3066201" y="550355"/>
            <a:ext cx="333103" cy="2939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E4F805-6A2D-ACF6-D49D-1DEC205B5CAA}"/>
              </a:ext>
            </a:extLst>
          </p:cNvPr>
          <p:cNvSpPr/>
          <p:nvPr/>
        </p:nvSpPr>
        <p:spPr>
          <a:xfrm>
            <a:off x="6414701" y="550355"/>
            <a:ext cx="333103" cy="2939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4E32A22-AF96-8582-4021-0236E46D57A0}"/>
              </a:ext>
            </a:extLst>
          </p:cNvPr>
          <p:cNvSpPr/>
          <p:nvPr/>
        </p:nvSpPr>
        <p:spPr>
          <a:xfrm>
            <a:off x="4669683" y="2141130"/>
            <a:ext cx="333103" cy="2939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>
            <a:spLocks noGrp="1"/>
          </p:cNvSpPr>
          <p:nvPr>
            <p:ph type="body" idx="1"/>
          </p:nvPr>
        </p:nvSpPr>
        <p:spPr>
          <a:xfrm>
            <a:off x="628650" y="628572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285750" indent="-285750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SzPts val="2800"/>
            </a:pPr>
            <a:r>
              <a:rPr lang="en-ZA" sz="1350" dirty="0">
                <a:solidFill>
                  <a:schemeClr val="tx1"/>
                </a:solidFill>
                <a:latin typeface="+mj-lt"/>
              </a:rPr>
              <a:t>I help business consultants (who) increase their sales to 50k per month in 90 days (achieve what) without tech overwhelm or spending a tonne of cash (without)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SzPts val="2800"/>
            </a:pPr>
            <a:r>
              <a:rPr lang="en-ZA" sz="1350" dirty="0">
                <a:solidFill>
                  <a:schemeClr val="tx1"/>
                </a:solidFill>
                <a:latin typeface="+mj-lt"/>
              </a:rPr>
              <a:t>I help ready to scale, B2B entrepreneurs (who) use science-backed methodologies to attract and convert qualified business leads for sustainable, ethical business growth using LinkedIn (achieve what), without spending a cent on advertising (without)</a:t>
            </a:r>
          </a:p>
          <a:p>
            <a:pPr marL="285750" indent="-285750">
              <a:lnSpc>
                <a:spcPct val="200000"/>
              </a:lnSpc>
              <a:spcBef>
                <a:spcPts val="0"/>
              </a:spcBef>
              <a:buClr>
                <a:schemeClr val="tx1"/>
              </a:buClr>
              <a:buSzPts val="2800"/>
            </a:pPr>
            <a:r>
              <a:rPr lang="en-ZA" sz="1350" dirty="0">
                <a:solidFill>
                  <a:schemeClr val="tx1"/>
                </a:solidFill>
                <a:latin typeface="+mj-lt"/>
              </a:rPr>
              <a:t>Helping high performance executives (who), achieve and maintain a healthy lifestyle within 90 days (achieve what), without going on a restrictive diet (without)</a:t>
            </a:r>
            <a:endParaRPr sz="135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075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6B8D86DE-7916-A6ED-FB88-7786DABAEDF7}"/>
              </a:ext>
            </a:extLst>
          </p:cNvPr>
          <p:cNvGrpSpPr/>
          <p:nvPr/>
        </p:nvGrpSpPr>
        <p:grpSpPr>
          <a:xfrm>
            <a:off x="1803097" y="79514"/>
            <a:ext cx="6134955" cy="4032400"/>
            <a:chOff x="2339405" y="291028"/>
            <a:chExt cx="8213339" cy="5377653"/>
          </a:xfrm>
        </p:grpSpPr>
        <p:pic>
          <p:nvPicPr>
            <p:cNvPr id="11" name="Google Shape;220;g2125332a39f_0_0">
              <a:extLst>
                <a:ext uri="{FF2B5EF4-FFF2-40B4-BE49-F238E27FC236}">
                  <a16:creationId xmlns:a16="http://schemas.microsoft.com/office/drawing/2014/main" id="{BC658E92-3FDE-40AD-A502-E538D99308E8}"/>
                </a:ext>
              </a:extLst>
            </p:cNvPr>
            <p:cNvPicPr preferRelativeResize="0"/>
            <p:nvPr/>
          </p:nvPicPr>
          <p:blipFill rotWithShape="1">
            <a:blip r:embed="rId3"/>
            <a:srcRect b="58521"/>
            <a:stretch/>
          </p:blipFill>
          <p:spPr>
            <a:xfrm>
              <a:off x="2538376" y="291028"/>
              <a:ext cx="7371261" cy="4418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57150" prst="coolSlant"/>
            </a:sp3d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80D091F-38E9-5A84-4E29-C1F2EC7A0D1B}"/>
                </a:ext>
              </a:extLst>
            </p:cNvPr>
            <p:cNvSpPr/>
            <p:nvPr/>
          </p:nvSpPr>
          <p:spPr>
            <a:xfrm>
              <a:off x="10108607" y="323503"/>
              <a:ext cx="444137" cy="3918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1</a:t>
              </a:r>
            </a:p>
          </p:txBody>
        </p:sp>
        <p:pic>
          <p:nvPicPr>
            <p:cNvPr id="10" name="Picture 9" descr="Graphical user interface, text, application, website&#10;&#10;Description automatically generated">
              <a:extLst>
                <a:ext uri="{FF2B5EF4-FFF2-40B4-BE49-F238E27FC236}">
                  <a16:creationId xmlns:a16="http://schemas.microsoft.com/office/drawing/2014/main" id="{C9398B43-C075-158E-F4A6-82026C212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38378" y="827733"/>
              <a:ext cx="6640163" cy="391048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57150" prst="coolSlant"/>
            </a:sp3d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A6BEFFB-9D88-B84E-53BB-D9569858BAB4}"/>
                </a:ext>
              </a:extLst>
            </p:cNvPr>
            <p:cNvSpPr/>
            <p:nvPr/>
          </p:nvSpPr>
          <p:spPr>
            <a:xfrm>
              <a:off x="2737349" y="1143714"/>
              <a:ext cx="397941" cy="33837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2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5849449-8BA9-D100-1C12-0E2F24F34997}"/>
                </a:ext>
              </a:extLst>
            </p:cNvPr>
            <p:cNvSpPr/>
            <p:nvPr/>
          </p:nvSpPr>
          <p:spPr>
            <a:xfrm>
              <a:off x="2655071" y="1815255"/>
              <a:ext cx="397941" cy="33837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FFEFA3B-23AF-026B-B300-91A865E8F820}"/>
                </a:ext>
              </a:extLst>
            </p:cNvPr>
            <p:cNvSpPr/>
            <p:nvPr/>
          </p:nvSpPr>
          <p:spPr>
            <a:xfrm>
              <a:off x="6929710" y="3717899"/>
              <a:ext cx="397941" cy="33837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6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DF17489-62AE-91B3-4730-0C001644B760}"/>
                </a:ext>
              </a:extLst>
            </p:cNvPr>
            <p:cNvSpPr/>
            <p:nvPr/>
          </p:nvSpPr>
          <p:spPr>
            <a:xfrm>
              <a:off x="2339405" y="3339464"/>
              <a:ext cx="397941" cy="33837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4</a:t>
              </a:r>
            </a:p>
          </p:txBody>
        </p:sp>
        <p:pic>
          <p:nvPicPr>
            <p:cNvPr id="14" name="Picture 13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9F3422C4-2917-15BE-DB07-A21A03B87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8376" y="4738218"/>
              <a:ext cx="6640163" cy="93046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5835492-72D0-EECF-BCE0-F4944912E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05371" y="3971968"/>
              <a:ext cx="4125367" cy="361586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FEDA7DE-0307-74FE-C6AE-A345FFCD6A3C}"/>
                </a:ext>
              </a:extLst>
            </p:cNvPr>
            <p:cNvSpPr/>
            <p:nvPr/>
          </p:nvSpPr>
          <p:spPr>
            <a:xfrm>
              <a:off x="8734403" y="5276795"/>
              <a:ext cx="444137" cy="3918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7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93DFA6F-D735-4552-BF24-6C7C5283E9CC}"/>
                </a:ext>
              </a:extLst>
            </p:cNvPr>
            <p:cNvSpPr/>
            <p:nvPr/>
          </p:nvSpPr>
          <p:spPr>
            <a:xfrm>
              <a:off x="4828494" y="4211269"/>
              <a:ext cx="397941" cy="33837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5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/>
          <p:nvPr/>
        </p:nvSpPr>
        <p:spPr>
          <a:xfrm>
            <a:off x="0" y="8047"/>
            <a:ext cx="9144000" cy="614855"/>
          </a:xfrm>
          <a:prstGeom prst="snipRoundRect">
            <a:avLst>
              <a:gd name="adj1" fmla="val 16667"/>
              <a:gd name="adj2" fmla="val 16667"/>
            </a:avLst>
          </a:prstGeom>
          <a:solidFill>
            <a:srgbClr val="16BAA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35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BOOST BITE: Use words that you know people are searching for when they look for your services (keywords)</a:t>
            </a:r>
            <a:endParaRPr sz="1350" dirty="0">
              <a:solidFill>
                <a:schemeClr val="lt1"/>
              </a:solidFill>
              <a:latin typeface="Calibri"/>
              <a:cs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0D091F-38E9-5A84-4E29-C1F2EC7A0D1B}"/>
              </a:ext>
            </a:extLst>
          </p:cNvPr>
          <p:cNvSpPr/>
          <p:nvPr/>
        </p:nvSpPr>
        <p:spPr>
          <a:xfrm>
            <a:off x="244591" y="160469"/>
            <a:ext cx="333103" cy="2939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D50155-BF9C-D5AF-C966-9CD79959BFB2}"/>
              </a:ext>
            </a:extLst>
          </p:cNvPr>
          <p:cNvGrpSpPr/>
          <p:nvPr/>
        </p:nvGrpSpPr>
        <p:grpSpPr>
          <a:xfrm>
            <a:off x="347103" y="1201374"/>
            <a:ext cx="8449793" cy="2485721"/>
            <a:chOff x="224790" y="1057505"/>
            <a:chExt cx="11073789" cy="3257637"/>
          </a:xfrm>
        </p:grpSpPr>
        <p:pic>
          <p:nvPicPr>
            <p:cNvPr id="19" name="Picture 18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CD0B96EA-AD8E-2DEE-1086-50BE2F754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790" y="1057505"/>
              <a:ext cx="3563233" cy="312151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44A6A3C-CA12-3952-EF91-1EDA57E6945E}"/>
                </a:ext>
              </a:extLst>
            </p:cNvPr>
            <p:cNvGrpSpPr/>
            <p:nvPr/>
          </p:nvGrpSpPr>
          <p:grpSpPr>
            <a:xfrm>
              <a:off x="1385741" y="1057506"/>
              <a:ext cx="9912838" cy="3257636"/>
              <a:chOff x="1385741" y="1049460"/>
              <a:chExt cx="10155421" cy="326646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E23657A-C8B6-51F1-00B4-6B807F111120}"/>
                  </a:ext>
                </a:extLst>
              </p:cNvPr>
              <p:cNvSpPr txBox="1"/>
              <p:nvPr/>
            </p:nvSpPr>
            <p:spPr>
              <a:xfrm>
                <a:off x="4304550" y="3102586"/>
                <a:ext cx="7236612" cy="1213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ZA" sz="1350" dirty="0">
                    <a:solidFill>
                      <a:schemeClr val="tx1"/>
                    </a:solidFill>
                  </a:rPr>
                  <a:t>You can use a combination of your name, title and keywords that people would search for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ZA" sz="1350" dirty="0">
                    <a:solidFill>
                      <a:schemeClr val="tx1"/>
                    </a:solidFill>
                  </a:rPr>
                  <a:t>3-100 letters or numbers</a:t>
                </a:r>
              </a:p>
              <a:p>
                <a:pPr marL="214313" indent="-214313">
                  <a:buFont typeface="Arial" panose="020B0604020202020204" pitchFamily="34" charset="0"/>
                  <a:buChar char="•"/>
                </a:pPr>
                <a:r>
                  <a:rPr lang="en-ZA" sz="1350" dirty="0">
                    <a:solidFill>
                      <a:schemeClr val="tx1"/>
                    </a:solidFill>
                  </a:rPr>
                  <a:t>Do not use spaces, symbols, or special characters</a:t>
                </a:r>
              </a:p>
            </p:txBody>
          </p:sp>
          <p:pic>
            <p:nvPicPr>
              <p:cNvPr id="21" name="Picture 20" descr="Graphical user interface, text, application&#10;&#10;Description automatically generated">
                <a:extLst>
                  <a:ext uri="{FF2B5EF4-FFF2-40B4-BE49-F238E27FC236}">
                    <a16:creationId xmlns:a16="http://schemas.microsoft.com/office/drawing/2014/main" id="{9985FFEA-78C0-30A9-A364-9F076008B4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4549" y="1049460"/>
                <a:ext cx="3152775" cy="169545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  <p:sp>
            <p:nvSpPr>
              <p:cNvPr id="23" name="Frame 22">
                <a:extLst>
                  <a:ext uri="{FF2B5EF4-FFF2-40B4-BE49-F238E27FC236}">
                    <a16:creationId xmlns:a16="http://schemas.microsoft.com/office/drawing/2014/main" id="{2ECBC9A4-8766-D391-0AF5-974F8E54A95E}"/>
                  </a:ext>
                </a:extLst>
              </p:cNvPr>
              <p:cNvSpPr/>
              <p:nvPr/>
            </p:nvSpPr>
            <p:spPr>
              <a:xfrm>
                <a:off x="1385741" y="1555423"/>
                <a:ext cx="2422083" cy="579749"/>
              </a:xfrm>
              <a:prstGeom prst="fram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90FEAC4A-ECE9-C853-93F2-1E02231F431F}"/>
                  </a:ext>
                </a:extLst>
              </p:cNvPr>
              <p:cNvCxnSpPr>
                <a:stCxn id="23" idx="3"/>
              </p:cNvCxnSpPr>
              <p:nvPr/>
            </p:nvCxnSpPr>
            <p:spPr>
              <a:xfrm>
                <a:off x="3807824" y="1845297"/>
                <a:ext cx="625131" cy="26866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4314617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1783</Words>
  <Application>Microsoft Office PowerPoint</Application>
  <PresentationFormat>On-screen Show (16:9)</PresentationFormat>
  <Paragraphs>146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Numans</vt:lpstr>
      <vt:lpstr>Arial</vt:lpstr>
      <vt:lpstr>Poppins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I’m here to help…get your newly edited profile reviewed by me for free   (only 5 spots available)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Elmarie Goosen</cp:lastModifiedBy>
  <cp:revision>3</cp:revision>
  <dcterms:modified xsi:type="dcterms:W3CDTF">2023-03-09T07:33:52Z</dcterms:modified>
</cp:coreProperties>
</file>