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70" r:id="rId3"/>
    <p:sldId id="375" r:id="rId4"/>
    <p:sldId id="371" r:id="rId5"/>
    <p:sldId id="372" r:id="rId6"/>
    <p:sldId id="373" r:id="rId7"/>
    <p:sldId id="374" r:id="rId8"/>
    <p:sldId id="259" r:id="rId9"/>
  </p:sldIdLst>
  <p:sldSz cx="9144000" cy="5143500" type="screen16x9"/>
  <p:notesSz cx="6858000" cy="9144000"/>
  <p:embeddedFontLst>
    <p:embeddedFont>
      <p:font typeface="Poppins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zE5MtLyIEkC9amrBK0KZPNXH3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9591B-AEE9-4186-BBAE-5E892E8CB9D5}" v="13" dt="2023-01-13T08:11:1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60" d="100"/>
          <a:sy n="160" d="100"/>
        </p:scale>
        <p:origin x="2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04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724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31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787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4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33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2860">
            <a:off x="6791300" y="3028650"/>
            <a:ext cx="2536950" cy="22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831285" y="1264611"/>
            <a:ext cx="5762100" cy="119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sz="2000" b="1" dirty="0">
                <a:solidFill>
                  <a:srgbClr val="434343"/>
                </a:solidFill>
              </a:rPr>
              <a:t>Mental Health @Work</a:t>
            </a:r>
            <a:endParaRPr lang="en-ZA"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900" b="1" dirty="0">
                <a:solidFill>
                  <a:srgbClr val="434343"/>
                </a:solidFill>
              </a:rPr>
              <a:t>Kulani Shiluvane</a:t>
            </a:r>
            <a:endParaRPr lang="en-US"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Founder and Chief Solutionist at Shiluvah</a:t>
            </a:r>
          </a:p>
        </p:txBody>
      </p:sp>
      <p:sp>
        <p:nvSpPr>
          <p:cNvPr id="56" name="Google Shape;56;p1"/>
          <p:cNvSpPr/>
          <p:nvPr/>
        </p:nvSpPr>
        <p:spPr>
          <a:xfrm>
            <a:off x="-650" y="-4000"/>
            <a:ext cx="9144000" cy="77100"/>
          </a:xfrm>
          <a:prstGeom prst="rect">
            <a:avLst/>
          </a:prstGeom>
          <a:solidFill>
            <a:srgbClr val="E81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l="4031" t="-11395" r="1779" b="-5960"/>
          <a:stretch/>
        </p:blipFill>
        <p:spPr>
          <a:xfrm>
            <a:off x="152400" y="225500"/>
            <a:ext cx="3897183" cy="402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A78DD-5440-68B2-958A-A4DA2F361084}"/>
              </a:ext>
            </a:extLst>
          </p:cNvPr>
          <p:cNvSpPr txBox="1"/>
          <p:nvPr/>
        </p:nvSpPr>
        <p:spPr>
          <a:xfrm>
            <a:off x="403823" y="4383025"/>
            <a:ext cx="113012" cy="48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grpSp>
        <p:nvGrpSpPr>
          <p:cNvPr id="3" name="Google Shape;76;p2">
            <a:extLst>
              <a:ext uri="{FF2B5EF4-FFF2-40B4-BE49-F238E27FC236}">
                <a16:creationId xmlns:a16="http://schemas.microsoft.com/office/drawing/2014/main" id="{16A904A6-5CDB-2A33-588D-BA2DD1D1B8E7}"/>
              </a:ext>
            </a:extLst>
          </p:cNvPr>
          <p:cNvGrpSpPr/>
          <p:nvPr/>
        </p:nvGrpSpPr>
        <p:grpSpPr>
          <a:xfrm>
            <a:off x="0" y="4057367"/>
            <a:ext cx="9220202" cy="1209449"/>
            <a:chOff x="-650" y="4094275"/>
            <a:chExt cx="9220202" cy="1209449"/>
          </a:xfrm>
        </p:grpSpPr>
        <p:sp>
          <p:nvSpPr>
            <p:cNvPr id="4" name="Google Shape;77;p2">
              <a:extLst>
                <a:ext uri="{FF2B5EF4-FFF2-40B4-BE49-F238E27FC236}">
                  <a16:creationId xmlns:a16="http://schemas.microsoft.com/office/drawing/2014/main" id="{27DB4A79-9B60-9A5C-FC68-A267A4358978}"/>
                </a:ext>
              </a:extLst>
            </p:cNvPr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78;p2">
              <a:extLst>
                <a:ext uri="{FF2B5EF4-FFF2-40B4-BE49-F238E27FC236}">
                  <a16:creationId xmlns:a16="http://schemas.microsoft.com/office/drawing/2014/main" id="{EDF7C577-92E1-F5E9-5567-7E41A171F4F7}"/>
                </a:ext>
              </a:extLst>
            </p:cNvPr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79;p2">
              <a:extLst>
                <a:ext uri="{FF2B5EF4-FFF2-40B4-BE49-F238E27FC236}">
                  <a16:creationId xmlns:a16="http://schemas.microsoft.com/office/drawing/2014/main" id="{886C78C3-9069-021E-DA9F-FCE45DA0EB85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80;p2">
              <a:extLst>
                <a:ext uri="{FF2B5EF4-FFF2-40B4-BE49-F238E27FC236}">
                  <a16:creationId xmlns:a16="http://schemas.microsoft.com/office/drawing/2014/main" id="{D1AC9689-BD05-0D5E-018B-4CD9DBADD5D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1;p2">
              <a:extLst>
                <a:ext uri="{FF2B5EF4-FFF2-40B4-BE49-F238E27FC236}">
                  <a16:creationId xmlns:a16="http://schemas.microsoft.com/office/drawing/2014/main" id="{0035E95B-DCBE-E0DE-6B40-4913B2D279AB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2;p2">
              <a:extLst>
                <a:ext uri="{FF2B5EF4-FFF2-40B4-BE49-F238E27FC236}">
                  <a16:creationId xmlns:a16="http://schemas.microsoft.com/office/drawing/2014/main" id="{9E283245-848A-FE1B-CEDF-718EEB6F0DB3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83;p2">
              <a:extLst>
                <a:ext uri="{FF2B5EF4-FFF2-40B4-BE49-F238E27FC236}">
                  <a16:creationId xmlns:a16="http://schemas.microsoft.com/office/drawing/2014/main" id="{A75BE2FF-11A1-1E80-C8B1-7FF8EE5E961A}"/>
                </a:ext>
              </a:extLst>
            </p:cNvPr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" name="Google Shape;84;p2">
              <a:extLst>
                <a:ext uri="{FF2B5EF4-FFF2-40B4-BE49-F238E27FC236}">
                  <a16:creationId xmlns:a16="http://schemas.microsoft.com/office/drawing/2014/main" id="{FD59A7CE-1137-7C47-D7B3-201F516F40A0}"/>
                </a:ext>
              </a:extLst>
            </p:cNvPr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2" name="Google Shape;85;p2">
              <a:extLst>
                <a:ext uri="{FF2B5EF4-FFF2-40B4-BE49-F238E27FC236}">
                  <a16:creationId xmlns:a16="http://schemas.microsoft.com/office/drawing/2014/main" id="{ECF261D0-7197-EF82-E0CD-F9D1A2DEFACB}"/>
                </a:ext>
              </a:extLst>
            </p:cNvPr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A9B343C-FC05-8567-164F-2B55E48C8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844" y="4519249"/>
            <a:ext cx="643970" cy="563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CF504-8F9F-2EC3-D85B-19319F99B312}"/>
              </a:ext>
            </a:extLst>
          </p:cNvPr>
          <p:cNvSpPr txBox="1"/>
          <p:nvPr/>
        </p:nvSpPr>
        <p:spPr>
          <a:xfrm>
            <a:off x="202108" y="389350"/>
            <a:ext cx="87384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endParaRPr lang="en-GB" sz="2800" b="1" dirty="0">
              <a:solidFill>
                <a:schemeClr val="bg2"/>
              </a:solidFill>
            </a:endParaRPr>
          </a:p>
          <a:p>
            <a:pPr algn="ctr"/>
            <a:endParaRPr lang="en-GB" sz="2400" dirty="0"/>
          </a:p>
          <a:p>
            <a:pPr algn="ctr"/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provided by Shiluvah (Pty) Ltd and its employees’ associates etc is not designed as a treatment for individuals experiencing a mental health condition. </a:t>
            </a:r>
          </a:p>
          <a:p>
            <a:pPr algn="ctr"/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in this masterclass should be viewed as a substitute for professional advice (including, without limitation, medical advice).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18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A9B343C-FC05-8567-164F-2B55E48C8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844" y="4519249"/>
            <a:ext cx="643970" cy="563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CF504-8F9F-2EC3-D85B-19319F99B312}"/>
              </a:ext>
            </a:extLst>
          </p:cNvPr>
          <p:cNvSpPr txBox="1"/>
          <p:nvPr/>
        </p:nvSpPr>
        <p:spPr>
          <a:xfrm>
            <a:off x="202108" y="389350"/>
            <a:ext cx="87384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2"/>
                </a:solidFill>
              </a:rPr>
              <a:t>Agenda: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</a:rPr>
              <a:t>Top causes of people developing mental illness @work</a:t>
            </a:r>
          </a:p>
          <a:p>
            <a:endParaRPr lang="en-GB" sz="1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</a:rPr>
              <a:t>Common signs and symptoms </a:t>
            </a:r>
          </a:p>
          <a:p>
            <a:endParaRPr lang="en-GB" sz="1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/>
                </a:solidFill>
              </a:rPr>
              <a:t>How to create a work environment that is conducive to mental wellbeing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49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A9B343C-FC05-8567-164F-2B55E48C8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844" y="4519249"/>
            <a:ext cx="643970" cy="563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CF504-8F9F-2EC3-D85B-19319F99B312}"/>
              </a:ext>
            </a:extLst>
          </p:cNvPr>
          <p:cNvSpPr txBox="1"/>
          <p:nvPr/>
        </p:nvSpPr>
        <p:spPr>
          <a:xfrm>
            <a:off x="71563" y="144575"/>
            <a:ext cx="886107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Mental Health </a:t>
            </a:r>
          </a:p>
          <a:p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 a state of well-being in which an individual realizes their own abilities, </a:t>
            </a:r>
            <a:r>
              <a:rPr lang="en-ZA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cope with the normal stresses of life, can work productively and can contribute to their community.</a:t>
            </a:r>
          </a:p>
          <a:p>
            <a:endParaRPr lang="en-ZA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includes our </a:t>
            </a:r>
            <a:r>
              <a:rPr lang="en-ZA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emotional, psychological, social and financial well-being</a:t>
            </a:r>
            <a:r>
              <a:rPr lang="en-Z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Z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Z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 fundamental to our collective and individual ability as humans to think, emote, interact with each other, earn a living and enjoy life. </a:t>
            </a:r>
          </a:p>
          <a:p>
            <a:endParaRPr lang="en-ZA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note that a person can experience poor mental health and not be diagnosed with a mental illness. </a:t>
            </a:r>
          </a:p>
          <a:p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Likewise, people diagnosed with mental illness can experience a period of physical mental and social well-being. </a:t>
            </a:r>
          </a:p>
        </p:txBody>
      </p:sp>
    </p:spTree>
    <p:extLst>
      <p:ext uri="{BB962C8B-B14F-4D97-AF65-F5344CB8AC3E}">
        <p14:creationId xmlns:p14="http://schemas.microsoft.com/office/powerpoint/2010/main" val="185643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A9B343C-FC05-8567-164F-2B55E48C8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844" y="4519249"/>
            <a:ext cx="643970" cy="563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CF504-8F9F-2EC3-D85B-19319F99B312}"/>
              </a:ext>
            </a:extLst>
          </p:cNvPr>
          <p:cNvSpPr txBox="1"/>
          <p:nvPr/>
        </p:nvSpPr>
        <p:spPr>
          <a:xfrm>
            <a:off x="-26627" y="169357"/>
            <a:ext cx="886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causes of people developing Mental Illness @Work </a:t>
            </a:r>
          </a:p>
          <a:p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sky, outdoor, clouds&#10;&#10;Description automatically generated">
            <a:extLst>
              <a:ext uri="{FF2B5EF4-FFF2-40B4-BE49-F238E27FC236}">
                <a16:creationId xmlns:a16="http://schemas.microsoft.com/office/drawing/2014/main" id="{71D13282-1010-F5EA-8F11-C0354A3E9A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400" y="639504"/>
            <a:ext cx="6208000" cy="349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4F1C79-CAA2-D833-F81A-EA98FA6864A6}"/>
              </a:ext>
            </a:extLst>
          </p:cNvPr>
          <p:cNvSpPr txBox="1"/>
          <p:nvPr/>
        </p:nvSpPr>
        <p:spPr>
          <a:xfrm>
            <a:off x="160020" y="862161"/>
            <a:ext cx="475820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Inadequate health &amp; safety policies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Poor management and communication practices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Limited/low levels of control over one’s area of 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Unclear tasks and/or objectives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Low levels of support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Inflexibility in the workplace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8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A9B343C-FC05-8567-164F-2B55E48C8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844" y="4519249"/>
            <a:ext cx="643970" cy="563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CF504-8F9F-2EC3-D85B-19319F99B312}"/>
              </a:ext>
            </a:extLst>
          </p:cNvPr>
          <p:cNvSpPr txBox="1"/>
          <p:nvPr/>
        </p:nvSpPr>
        <p:spPr>
          <a:xfrm>
            <a:off x="140811" y="183169"/>
            <a:ext cx="88610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Signs &amp; Symptoms of Mental Illness</a:t>
            </a:r>
          </a:p>
          <a:p>
            <a:pPr algn="ctr"/>
            <a:endParaRPr lang="en-ZA" sz="1200" b="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Signs and symptoms of mental illness can vary, depending on the disorder, circumstances and other factors. Mental illness symptoms can affect emotions, thoughts and behaviours.</a:t>
            </a:r>
          </a:p>
          <a:p>
            <a:pPr algn="ctr"/>
            <a:endParaRPr lang="en-ZA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Feeling sad or down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Confused thinking or reduced ability to concentrate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Excessive fears or worries, or extreme feelings of guilt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Extreme mood changes of highs and lows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Withdrawal from friends and activities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Significant tiredness, low energy or problems sleeping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Inability to cope with daily problems or stress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Trouble understanding and relating to situations and people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Problems with alcohol or drug use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Major changes in eating habits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Sex drive changes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Excessive anger, hostility or violence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ZA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Suicidal thinking</a:t>
            </a:r>
          </a:p>
          <a:p>
            <a:pPr algn="ctr"/>
            <a:endParaRPr lang="en-ZA" sz="1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5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A9B343C-FC05-8567-164F-2B55E48C8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844" y="4519249"/>
            <a:ext cx="643970" cy="563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CF504-8F9F-2EC3-D85B-19319F99B312}"/>
              </a:ext>
            </a:extLst>
          </p:cNvPr>
          <p:cNvSpPr txBox="1"/>
          <p:nvPr/>
        </p:nvSpPr>
        <p:spPr>
          <a:xfrm>
            <a:off x="140811" y="183169"/>
            <a:ext cx="886107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a work environment that is conducive to mental wellbeing </a:t>
            </a:r>
          </a:p>
          <a:p>
            <a:endParaRPr lang="en-ZA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Z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spaces </a:t>
            </a:r>
            <a:r>
              <a:rPr lang="en-Z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people to be open about mental health issues </a:t>
            </a:r>
          </a:p>
          <a:p>
            <a:endParaRPr lang="en-ZA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proactive mental health wellness programmes  </a:t>
            </a:r>
          </a:p>
          <a:p>
            <a:endParaRPr lang="en-ZA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and develop </a:t>
            </a:r>
            <a:r>
              <a:rPr lang="en-Z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 on mental health issues</a:t>
            </a:r>
          </a:p>
          <a:p>
            <a:r>
              <a:rPr lang="en-Z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that employees are </a:t>
            </a:r>
            <a:r>
              <a:rPr lang="en-Z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endParaRPr lang="en-ZA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Strive for a </a:t>
            </a:r>
            <a:r>
              <a:rPr lang="en-Z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ZA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ZA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7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200" y="1065100"/>
            <a:ext cx="5658700" cy="30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240400" y="450050"/>
            <a:ext cx="516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6500" b="0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Thank</a:t>
            </a:r>
            <a:r>
              <a:rPr lang="en" sz="6500" b="1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7000" b="1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endParaRPr sz="6700" b="0" i="0" u="none" strike="noStrike" cap="none">
              <a:solidFill>
                <a:srgbClr val="2B388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9" name="Google Shape;109;p4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110" name="Google Shape;110;p4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397" y="4491350"/>
              <a:ext cx="1577277" cy="52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77727" y="4274408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4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8" name="Google Shape;118;p4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482</Words>
  <Application>Microsoft Macintosh PowerPoint</Application>
  <PresentationFormat>On-screen Show (16:9)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Kulani Shiluvane</cp:lastModifiedBy>
  <cp:revision>21</cp:revision>
  <dcterms:modified xsi:type="dcterms:W3CDTF">2023-02-07T06:46:07Z</dcterms:modified>
</cp:coreProperties>
</file>